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256" r:id="rId2"/>
    <p:sldId id="298" r:id="rId3"/>
    <p:sldId id="257" r:id="rId4"/>
    <p:sldId id="258" r:id="rId5"/>
    <p:sldId id="259" r:id="rId6"/>
    <p:sldId id="260" r:id="rId7"/>
    <p:sldId id="267" r:id="rId8"/>
    <p:sldId id="296" r:id="rId9"/>
    <p:sldId id="300" r:id="rId10"/>
    <p:sldId id="301" r:id="rId11"/>
    <p:sldId id="299" r:id="rId12"/>
    <p:sldId id="294" r:id="rId13"/>
    <p:sldId id="268" r:id="rId14"/>
    <p:sldId id="305" r:id="rId15"/>
    <p:sldId id="271" r:id="rId16"/>
    <p:sldId id="272" r:id="rId17"/>
    <p:sldId id="303" r:id="rId18"/>
    <p:sldId id="304" r:id="rId19"/>
    <p:sldId id="261" r:id="rId20"/>
    <p:sldId id="263" r:id="rId21"/>
    <p:sldId id="264" r:id="rId22"/>
    <p:sldId id="270" r:id="rId23"/>
    <p:sldId id="269" r:id="rId24"/>
    <p:sldId id="287" r:id="rId25"/>
    <p:sldId id="285" r:id="rId26"/>
    <p:sldId id="306" r:id="rId27"/>
    <p:sldId id="307" r:id="rId28"/>
    <p:sldId id="288" r:id="rId29"/>
    <p:sldId id="309" r:id="rId30"/>
    <p:sldId id="308" r:id="rId31"/>
    <p:sldId id="273" r:id="rId32"/>
    <p:sldId id="274" r:id="rId33"/>
    <p:sldId id="275" r:id="rId34"/>
    <p:sldId id="277" r:id="rId35"/>
    <p:sldId id="289" r:id="rId36"/>
    <p:sldId id="278" r:id="rId37"/>
    <p:sldId id="290" r:id="rId38"/>
    <p:sldId id="276" r:id="rId39"/>
    <p:sldId id="279" r:id="rId40"/>
    <p:sldId id="280" r:id="rId41"/>
    <p:sldId id="281" r:id="rId42"/>
    <p:sldId id="291" r:id="rId43"/>
    <p:sldId id="282" r:id="rId44"/>
    <p:sldId id="310" r:id="rId45"/>
    <p:sldId id="347" r:id="rId46"/>
    <p:sldId id="348" r:id="rId47"/>
    <p:sldId id="349" r:id="rId48"/>
    <p:sldId id="346" r:id="rId49"/>
    <p:sldId id="292" r:id="rId50"/>
    <p:sldId id="283" r:id="rId51"/>
    <p:sldId id="293" r:id="rId52"/>
    <p:sldId id="284"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83775" autoAdjust="0"/>
  </p:normalViewPr>
  <p:slideViewPr>
    <p:cSldViewPr snapToGrid="0" snapToObjects="1">
      <p:cViewPr varScale="1">
        <p:scale>
          <a:sx n="71" d="100"/>
          <a:sy n="71" d="100"/>
        </p:scale>
        <p:origin x="460"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ien Nguyen - Y17" userId="8a2f91e4-1e13-4673-a88c-a1a9aa4f0135" providerId="ADAL" clId="{BEE9ACF3-3932-4AAE-9881-E1D6AE533C23}"/>
    <pc:docChg chg="custSel modSld">
      <pc:chgData name="Thien Nguyen - Y17" userId="8a2f91e4-1e13-4673-a88c-a1a9aa4f0135" providerId="ADAL" clId="{BEE9ACF3-3932-4AAE-9881-E1D6AE533C23}" dt="2021-06-01T08:27:55.443" v="743" actId="20577"/>
      <pc:docMkLst>
        <pc:docMk/>
      </pc:docMkLst>
      <pc:sldChg chg="modNotesTx">
        <pc:chgData name="Thien Nguyen - Y17" userId="8a2f91e4-1e13-4673-a88c-a1a9aa4f0135" providerId="ADAL" clId="{BEE9ACF3-3932-4AAE-9881-E1D6AE533C23}" dt="2021-06-01T07:29:23.089" v="153" actId="20577"/>
        <pc:sldMkLst>
          <pc:docMk/>
          <pc:sldMk cId="2402470021" sldId="269"/>
        </pc:sldMkLst>
      </pc:sldChg>
      <pc:sldChg chg="modNotesTx">
        <pc:chgData name="Thien Nguyen - Y17" userId="8a2f91e4-1e13-4673-a88c-a1a9aa4f0135" providerId="ADAL" clId="{BEE9ACF3-3932-4AAE-9881-E1D6AE533C23}" dt="2021-06-01T08:03:22.473" v="313" actId="20577"/>
        <pc:sldMkLst>
          <pc:docMk/>
          <pc:sldMk cId="4015944787" sldId="285"/>
        </pc:sldMkLst>
      </pc:sldChg>
      <pc:sldChg chg="modNotesTx">
        <pc:chgData name="Thien Nguyen - Y17" userId="8a2f91e4-1e13-4673-a88c-a1a9aa4f0135" providerId="ADAL" clId="{BEE9ACF3-3932-4AAE-9881-E1D6AE533C23}" dt="2021-06-01T08:27:55.443" v="743" actId="20577"/>
        <pc:sldMkLst>
          <pc:docMk/>
          <pc:sldMk cId="2620664487" sldId="30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FF1DBA9-8CDB-4B5D-A754-0567F0B28DB3}" type="datetimeFigureOut">
              <a:rPr lang="en-US" smtClean="0"/>
              <a:t>6/1/2021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F6E26FF-1B86-4BF6-980A-E83754FA18ED}" type="slidenum">
              <a:rPr lang="en-US" smtClean="0"/>
              <a:t>‹#›</a:t>
            </a:fld>
            <a:endParaRPr lang="en-US"/>
          </a:p>
        </p:txBody>
      </p:sp>
    </p:spTree>
    <p:extLst>
      <p:ext uri="{BB962C8B-B14F-4D97-AF65-F5344CB8AC3E}">
        <p14:creationId xmlns:p14="http://schemas.microsoft.com/office/powerpoint/2010/main" val="2175157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6E26FF-1B86-4BF6-980A-E83754FA18ED}" type="slidenum">
              <a:rPr lang="en-US" smtClean="0"/>
              <a:t>1</a:t>
            </a:fld>
            <a:endParaRPr lang="en-US"/>
          </a:p>
        </p:txBody>
      </p:sp>
    </p:spTree>
    <p:extLst>
      <p:ext uri="{BB962C8B-B14F-4D97-AF65-F5344CB8AC3E}">
        <p14:creationId xmlns:p14="http://schemas.microsoft.com/office/powerpoint/2010/main" val="35802282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6E26FF-1B86-4BF6-980A-E83754FA18ED}" type="slidenum">
              <a:rPr lang="en-US" smtClean="0"/>
              <a:t>10</a:t>
            </a:fld>
            <a:endParaRPr lang="en-US"/>
          </a:p>
        </p:txBody>
      </p:sp>
    </p:spTree>
    <p:extLst>
      <p:ext uri="{BB962C8B-B14F-4D97-AF65-F5344CB8AC3E}">
        <p14:creationId xmlns:p14="http://schemas.microsoft.com/office/powerpoint/2010/main" val="1709257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6E26FF-1B86-4BF6-980A-E83754FA18ED}" type="slidenum">
              <a:rPr lang="en-US" smtClean="0"/>
              <a:t>11</a:t>
            </a:fld>
            <a:endParaRPr lang="en-US"/>
          </a:p>
        </p:txBody>
      </p:sp>
    </p:spTree>
    <p:extLst>
      <p:ext uri="{BB962C8B-B14F-4D97-AF65-F5344CB8AC3E}">
        <p14:creationId xmlns:p14="http://schemas.microsoft.com/office/powerpoint/2010/main" val="2821485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6E26FF-1B86-4BF6-980A-E83754FA18ED}" type="slidenum">
              <a:rPr lang="en-US" smtClean="0"/>
              <a:t>12</a:t>
            </a:fld>
            <a:endParaRPr lang="en-US"/>
          </a:p>
        </p:txBody>
      </p:sp>
    </p:spTree>
    <p:extLst>
      <p:ext uri="{BB962C8B-B14F-4D97-AF65-F5344CB8AC3E}">
        <p14:creationId xmlns:p14="http://schemas.microsoft.com/office/powerpoint/2010/main" val="42073008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6E26FF-1B86-4BF6-980A-E83754FA18ED}" type="slidenum">
              <a:rPr lang="en-US" smtClean="0"/>
              <a:t>13</a:t>
            </a:fld>
            <a:endParaRPr lang="en-US"/>
          </a:p>
        </p:txBody>
      </p:sp>
    </p:spTree>
    <p:extLst>
      <p:ext uri="{BB962C8B-B14F-4D97-AF65-F5344CB8AC3E}">
        <p14:creationId xmlns:p14="http://schemas.microsoft.com/office/powerpoint/2010/main" val="1668301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6E26FF-1B86-4BF6-980A-E83754FA18ED}" type="slidenum">
              <a:rPr lang="en-US" smtClean="0"/>
              <a:t>14</a:t>
            </a:fld>
            <a:endParaRPr lang="en-US"/>
          </a:p>
        </p:txBody>
      </p:sp>
    </p:spTree>
    <p:extLst>
      <p:ext uri="{BB962C8B-B14F-4D97-AF65-F5344CB8AC3E}">
        <p14:creationId xmlns:p14="http://schemas.microsoft.com/office/powerpoint/2010/main" val="374826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6E26FF-1B86-4BF6-980A-E83754FA18ED}" type="slidenum">
              <a:rPr lang="en-US" smtClean="0"/>
              <a:t>15</a:t>
            </a:fld>
            <a:endParaRPr lang="en-US"/>
          </a:p>
        </p:txBody>
      </p:sp>
    </p:spTree>
    <p:extLst>
      <p:ext uri="{BB962C8B-B14F-4D97-AF65-F5344CB8AC3E}">
        <p14:creationId xmlns:p14="http://schemas.microsoft.com/office/powerpoint/2010/main" val="796457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6E26FF-1B86-4BF6-980A-E83754FA18ED}" type="slidenum">
              <a:rPr lang="en-US" smtClean="0"/>
              <a:t>16</a:t>
            </a:fld>
            <a:endParaRPr lang="en-US"/>
          </a:p>
        </p:txBody>
      </p:sp>
    </p:spTree>
    <p:extLst>
      <p:ext uri="{BB962C8B-B14F-4D97-AF65-F5344CB8AC3E}">
        <p14:creationId xmlns:p14="http://schemas.microsoft.com/office/powerpoint/2010/main" val="1368212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6E26FF-1B86-4BF6-980A-E83754FA18ED}" type="slidenum">
              <a:rPr lang="en-US" smtClean="0"/>
              <a:t>17</a:t>
            </a:fld>
            <a:endParaRPr lang="en-US"/>
          </a:p>
        </p:txBody>
      </p:sp>
    </p:spTree>
    <p:extLst>
      <p:ext uri="{BB962C8B-B14F-4D97-AF65-F5344CB8AC3E}">
        <p14:creationId xmlns:p14="http://schemas.microsoft.com/office/powerpoint/2010/main" val="19878316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6E26FF-1B86-4BF6-980A-E83754FA18ED}" type="slidenum">
              <a:rPr lang="en-US" smtClean="0"/>
              <a:t>18</a:t>
            </a:fld>
            <a:endParaRPr lang="en-US"/>
          </a:p>
        </p:txBody>
      </p:sp>
    </p:spTree>
    <p:extLst>
      <p:ext uri="{BB962C8B-B14F-4D97-AF65-F5344CB8AC3E}">
        <p14:creationId xmlns:p14="http://schemas.microsoft.com/office/powerpoint/2010/main" val="19956769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6E26FF-1B86-4BF6-980A-E83754FA18ED}" type="slidenum">
              <a:rPr lang="en-US" smtClean="0"/>
              <a:t>19</a:t>
            </a:fld>
            <a:endParaRPr lang="en-US"/>
          </a:p>
        </p:txBody>
      </p:sp>
    </p:spTree>
    <p:extLst>
      <p:ext uri="{BB962C8B-B14F-4D97-AF65-F5344CB8AC3E}">
        <p14:creationId xmlns:p14="http://schemas.microsoft.com/office/powerpoint/2010/main" val="1686349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6E26FF-1B86-4BF6-980A-E83754FA18ED}" type="slidenum">
              <a:rPr lang="en-US" smtClean="0"/>
              <a:t>2</a:t>
            </a:fld>
            <a:endParaRPr lang="en-US"/>
          </a:p>
        </p:txBody>
      </p:sp>
    </p:spTree>
    <p:extLst>
      <p:ext uri="{BB962C8B-B14F-4D97-AF65-F5344CB8AC3E}">
        <p14:creationId xmlns:p14="http://schemas.microsoft.com/office/powerpoint/2010/main" val="41141365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6E26FF-1B86-4BF6-980A-E83754FA18ED}" type="slidenum">
              <a:rPr lang="en-US" smtClean="0"/>
              <a:t>20</a:t>
            </a:fld>
            <a:endParaRPr lang="en-US"/>
          </a:p>
        </p:txBody>
      </p:sp>
    </p:spTree>
    <p:extLst>
      <p:ext uri="{BB962C8B-B14F-4D97-AF65-F5344CB8AC3E}">
        <p14:creationId xmlns:p14="http://schemas.microsoft.com/office/powerpoint/2010/main" val="19669719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6E26FF-1B86-4BF6-980A-E83754FA18ED}" type="slidenum">
              <a:rPr lang="en-US" smtClean="0"/>
              <a:t>21</a:t>
            </a:fld>
            <a:endParaRPr lang="en-US"/>
          </a:p>
        </p:txBody>
      </p:sp>
    </p:spTree>
    <p:extLst>
      <p:ext uri="{BB962C8B-B14F-4D97-AF65-F5344CB8AC3E}">
        <p14:creationId xmlns:p14="http://schemas.microsoft.com/office/powerpoint/2010/main" val="42163601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6E26FF-1B86-4BF6-980A-E83754FA18ED}" type="slidenum">
              <a:rPr lang="en-US" smtClean="0"/>
              <a:t>22</a:t>
            </a:fld>
            <a:endParaRPr lang="en-US"/>
          </a:p>
        </p:txBody>
      </p:sp>
    </p:spTree>
    <p:extLst>
      <p:ext uri="{BB962C8B-B14F-4D97-AF65-F5344CB8AC3E}">
        <p14:creationId xmlns:p14="http://schemas.microsoft.com/office/powerpoint/2010/main" val="17062359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Nhiều </a:t>
            </a:r>
            <a:r>
              <a:rPr lang="en-US" dirty="0" err="1"/>
              <a:t>độ</a:t>
            </a:r>
            <a:r>
              <a:rPr lang="en-US" dirty="0"/>
              <a:t> </a:t>
            </a:r>
            <a:r>
              <a:rPr lang="en-US" dirty="0" err="1"/>
              <a:t>tuổi</a:t>
            </a:r>
            <a:r>
              <a:rPr lang="en-US" dirty="0"/>
              <a:t>: </a:t>
            </a:r>
            <a:r>
              <a:rPr lang="en-US" dirty="0" err="1"/>
              <a:t>có</a:t>
            </a:r>
            <a:r>
              <a:rPr lang="en-US" dirty="0"/>
              <a:t> </a:t>
            </a:r>
            <a:r>
              <a:rPr lang="en-US" dirty="0" err="1"/>
              <a:t>mới</a:t>
            </a:r>
            <a:r>
              <a:rPr lang="en-US" dirty="0"/>
              <a:t> </a:t>
            </a:r>
            <a:r>
              <a:rPr lang="en-US" dirty="0" err="1"/>
              <a:t>có</a:t>
            </a:r>
            <a:r>
              <a:rPr lang="en-US" dirty="0"/>
              <a:t> </a:t>
            </a:r>
            <a:r>
              <a:rPr lang="en-US" dirty="0" err="1"/>
              <a:t>cũ</a:t>
            </a:r>
            <a:r>
              <a:rPr lang="en-US" dirty="0"/>
              <a:t>, </a:t>
            </a:r>
            <a:r>
              <a:rPr lang="en-US" dirty="0" err="1"/>
              <a:t>có</a:t>
            </a:r>
            <a:r>
              <a:rPr lang="en-US" dirty="0"/>
              <a:t> </a:t>
            </a:r>
            <a:r>
              <a:rPr lang="en-US" dirty="0" err="1"/>
              <a:t>trước</a:t>
            </a:r>
            <a:r>
              <a:rPr lang="en-US" dirty="0"/>
              <a:t> </a:t>
            </a:r>
            <a:r>
              <a:rPr lang="en-US" dirty="0" err="1"/>
              <a:t>có</a:t>
            </a:r>
            <a:r>
              <a:rPr lang="en-US" dirty="0"/>
              <a:t> </a:t>
            </a:r>
            <a:r>
              <a:rPr lang="en-US" dirty="0" err="1"/>
              <a:t>sau</a:t>
            </a:r>
            <a:endParaRPr lang="en-US" dirty="0"/>
          </a:p>
        </p:txBody>
      </p:sp>
      <p:sp>
        <p:nvSpPr>
          <p:cNvPr id="4" name="Slide Number Placeholder 3"/>
          <p:cNvSpPr>
            <a:spLocks noGrp="1"/>
          </p:cNvSpPr>
          <p:nvPr>
            <p:ph type="sldNum" sz="quarter" idx="10"/>
          </p:nvPr>
        </p:nvSpPr>
        <p:spPr/>
        <p:txBody>
          <a:bodyPr/>
          <a:lstStyle/>
          <a:p>
            <a:fld id="{8F6E26FF-1B86-4BF6-980A-E83754FA18ED}" type="slidenum">
              <a:rPr lang="en-US" smtClean="0"/>
              <a:t>23</a:t>
            </a:fld>
            <a:endParaRPr lang="en-US"/>
          </a:p>
        </p:txBody>
      </p:sp>
    </p:spTree>
    <p:extLst>
      <p:ext uri="{BB962C8B-B14F-4D97-AF65-F5344CB8AC3E}">
        <p14:creationId xmlns:p14="http://schemas.microsoft.com/office/powerpoint/2010/main" val="2072551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6E26FF-1B86-4BF6-980A-E83754FA18ED}" type="slidenum">
              <a:rPr lang="en-US" smtClean="0"/>
              <a:t>24</a:t>
            </a:fld>
            <a:endParaRPr lang="en-US"/>
          </a:p>
        </p:txBody>
      </p:sp>
    </p:spTree>
    <p:extLst>
      <p:ext uri="{BB962C8B-B14F-4D97-AF65-F5344CB8AC3E}">
        <p14:creationId xmlns:p14="http://schemas.microsoft.com/office/powerpoint/2010/main" val="1322580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Thành</a:t>
            </a:r>
            <a:r>
              <a:rPr lang="en-US" dirty="0"/>
              <a:t> </a:t>
            </a:r>
            <a:r>
              <a:rPr lang="en-US" dirty="0" err="1"/>
              <a:t>mạch</a:t>
            </a:r>
            <a:r>
              <a:rPr lang="en-US" dirty="0"/>
              <a:t>: </a:t>
            </a:r>
            <a:r>
              <a:rPr lang="en-US" dirty="0" err="1"/>
              <a:t>đối</a:t>
            </a:r>
            <a:r>
              <a:rPr lang="en-US" dirty="0"/>
              <a:t> </a:t>
            </a:r>
            <a:r>
              <a:rPr lang="en-US" dirty="0" err="1"/>
              <a:t>xứng</a:t>
            </a:r>
            <a:r>
              <a:rPr lang="en-US" dirty="0"/>
              <a:t>, </a:t>
            </a:r>
            <a:r>
              <a:rPr lang="en-US" dirty="0" err="1"/>
              <a:t>trọng</a:t>
            </a:r>
            <a:r>
              <a:rPr lang="en-US" dirty="0"/>
              <a:t> </a:t>
            </a:r>
            <a:r>
              <a:rPr lang="en-US" dirty="0" err="1"/>
              <a:t>lực</a:t>
            </a:r>
            <a:r>
              <a:rPr lang="en-US" dirty="0"/>
              <a:t> </a:t>
            </a:r>
            <a:r>
              <a:rPr lang="en-US" dirty="0">
                <a:sym typeface="Wingdings" panose="05000000000000000000" pitchFamily="2" charset="2"/>
              </a:rPr>
              <a:t> </a:t>
            </a:r>
            <a:r>
              <a:rPr lang="en-US" dirty="0" err="1">
                <a:sym typeface="Wingdings" panose="05000000000000000000" pitchFamily="2" charset="2"/>
              </a:rPr>
              <a:t>loại</a:t>
            </a:r>
            <a:endParaRPr lang="en-US" dirty="0"/>
          </a:p>
          <a:p>
            <a:r>
              <a:rPr lang="en-US" dirty="0"/>
              <a:t>YTĐM: </a:t>
            </a:r>
            <a:r>
              <a:rPr lang="en-US" dirty="0">
                <a:sym typeface="Wingdings" panose="05000000000000000000" pitchFamily="2" charset="2"/>
              </a:rPr>
              <a:t> </a:t>
            </a:r>
            <a:r>
              <a:rPr lang="en-US" dirty="0" err="1">
                <a:sym typeface="Wingdings" panose="05000000000000000000" pitchFamily="2" charset="2"/>
              </a:rPr>
              <a:t>loại</a:t>
            </a:r>
            <a:endParaRPr lang="en-US" dirty="0"/>
          </a:p>
          <a:p>
            <a:r>
              <a:rPr lang="en-US" dirty="0"/>
              <a:t>+ </a:t>
            </a:r>
            <a:r>
              <a:rPr lang="en-US" dirty="0" err="1"/>
              <a:t>bẩm</a:t>
            </a:r>
            <a:r>
              <a:rPr lang="en-US" dirty="0"/>
              <a:t> </a:t>
            </a:r>
            <a:r>
              <a:rPr lang="en-US" dirty="0" err="1"/>
              <a:t>sinh</a:t>
            </a:r>
            <a:r>
              <a:rPr lang="en-US" dirty="0"/>
              <a:t>: </a:t>
            </a:r>
            <a:r>
              <a:rPr lang="en-US" dirty="0" err="1"/>
              <a:t>nhỏ</a:t>
            </a:r>
            <a:endParaRPr lang="en-US" dirty="0"/>
          </a:p>
          <a:p>
            <a:r>
              <a:rPr lang="en-US" dirty="0"/>
              <a:t>+ </a:t>
            </a:r>
            <a:r>
              <a:rPr lang="en-US" dirty="0" err="1"/>
              <a:t>mắc</a:t>
            </a:r>
            <a:r>
              <a:rPr lang="en-US" dirty="0"/>
              <a:t> </a:t>
            </a:r>
            <a:r>
              <a:rPr lang="en-US" dirty="0" err="1"/>
              <a:t>phải</a:t>
            </a:r>
            <a:r>
              <a:rPr lang="en-US" dirty="0"/>
              <a:t>: </a:t>
            </a:r>
            <a:r>
              <a:rPr lang="en-US" dirty="0" err="1"/>
              <a:t>thiếu</a:t>
            </a:r>
            <a:r>
              <a:rPr lang="en-US" dirty="0"/>
              <a:t> K, </a:t>
            </a:r>
            <a:r>
              <a:rPr lang="en-US" dirty="0" err="1"/>
              <a:t>bệnh</a:t>
            </a:r>
            <a:r>
              <a:rPr lang="en-US" dirty="0"/>
              <a:t> </a:t>
            </a:r>
            <a:r>
              <a:rPr lang="en-US" dirty="0" err="1"/>
              <a:t>gan</a:t>
            </a:r>
            <a:r>
              <a:rPr lang="en-US" dirty="0"/>
              <a:t>..</a:t>
            </a:r>
          </a:p>
        </p:txBody>
      </p:sp>
      <p:sp>
        <p:nvSpPr>
          <p:cNvPr id="4" name="Slide Number Placeholder 3"/>
          <p:cNvSpPr>
            <a:spLocks noGrp="1"/>
          </p:cNvSpPr>
          <p:nvPr>
            <p:ph type="sldNum" sz="quarter" idx="10"/>
          </p:nvPr>
        </p:nvSpPr>
        <p:spPr/>
        <p:txBody>
          <a:bodyPr/>
          <a:lstStyle/>
          <a:p>
            <a:fld id="{8F6E26FF-1B86-4BF6-980A-E83754FA18ED}" type="slidenum">
              <a:rPr lang="en-US" smtClean="0"/>
              <a:t>25</a:t>
            </a:fld>
            <a:endParaRPr lang="en-US"/>
          </a:p>
        </p:txBody>
      </p:sp>
    </p:spTree>
    <p:extLst>
      <p:ext uri="{BB962C8B-B14F-4D97-AF65-F5344CB8AC3E}">
        <p14:creationId xmlns:p14="http://schemas.microsoft.com/office/powerpoint/2010/main" val="35073648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6E26FF-1B86-4BF6-980A-E83754FA18ED}" type="slidenum">
              <a:rPr lang="en-US" smtClean="0"/>
              <a:t>26</a:t>
            </a:fld>
            <a:endParaRPr lang="en-US"/>
          </a:p>
        </p:txBody>
      </p:sp>
    </p:spTree>
    <p:extLst>
      <p:ext uri="{BB962C8B-B14F-4D97-AF65-F5344CB8AC3E}">
        <p14:creationId xmlns:p14="http://schemas.microsoft.com/office/powerpoint/2010/main" val="610174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a:t>
            </a:r>
            <a:r>
              <a:rPr lang="en-US" dirty="0" err="1"/>
              <a:t>tiểu</a:t>
            </a:r>
            <a:r>
              <a:rPr lang="en-US" dirty="0"/>
              <a:t> </a:t>
            </a:r>
            <a:r>
              <a:rPr lang="en-US" dirty="0" err="1"/>
              <a:t>cầu</a:t>
            </a:r>
            <a:r>
              <a:rPr lang="en-US" dirty="0"/>
              <a:t>: </a:t>
            </a:r>
            <a:r>
              <a:rPr lang="en-US" dirty="0" err="1"/>
              <a:t>có</a:t>
            </a:r>
            <a:r>
              <a:rPr lang="en-US" dirty="0"/>
              <a:t> </a:t>
            </a:r>
            <a:r>
              <a:rPr lang="en-US" dirty="0" err="1"/>
              <a:t>thể</a:t>
            </a:r>
            <a:r>
              <a:rPr lang="en-US" dirty="0"/>
              <a:t> </a:t>
            </a:r>
            <a:r>
              <a:rPr lang="en-US" dirty="0" err="1"/>
              <a:t>số</a:t>
            </a:r>
            <a:r>
              <a:rPr lang="en-US" dirty="0"/>
              <a:t> </a:t>
            </a:r>
            <a:r>
              <a:rPr lang="en-US" dirty="0" err="1"/>
              <a:t>lượng</a:t>
            </a:r>
            <a:r>
              <a:rPr lang="en-US" dirty="0"/>
              <a:t>/</a:t>
            </a:r>
            <a:r>
              <a:rPr lang="en-US" dirty="0" err="1"/>
              <a:t>chất</a:t>
            </a:r>
            <a:r>
              <a:rPr lang="en-US" dirty="0"/>
              <a:t> </a:t>
            </a:r>
            <a:r>
              <a:rPr lang="en-US" dirty="0" err="1"/>
              <a:t>lượng</a:t>
            </a:r>
            <a:r>
              <a:rPr lang="en-US" dirty="0"/>
              <a:t>: </a:t>
            </a:r>
            <a:r>
              <a:rPr lang="en-US" dirty="0" err="1"/>
              <a:t>biểu</a:t>
            </a:r>
            <a:r>
              <a:rPr lang="en-US" dirty="0"/>
              <a:t> </a:t>
            </a:r>
            <a:r>
              <a:rPr lang="en-US" dirty="0" err="1"/>
              <a:t>hiện</a:t>
            </a:r>
            <a:r>
              <a:rPr lang="en-US" dirty="0"/>
              <a:t> </a:t>
            </a:r>
            <a:r>
              <a:rPr lang="en-US" dirty="0" err="1"/>
              <a:t>lâm</a:t>
            </a:r>
            <a:r>
              <a:rPr lang="en-US" dirty="0"/>
              <a:t> </a:t>
            </a:r>
            <a:r>
              <a:rPr lang="en-US" dirty="0" err="1"/>
              <a:t>sàng</a:t>
            </a:r>
            <a:r>
              <a:rPr lang="en-US" dirty="0"/>
              <a:t> </a:t>
            </a:r>
            <a:r>
              <a:rPr lang="en-US" dirty="0" err="1"/>
              <a:t>giống</a:t>
            </a:r>
            <a:r>
              <a:rPr lang="en-US" dirty="0"/>
              <a:t> </a:t>
            </a:r>
            <a:r>
              <a:rPr lang="en-US" dirty="0" err="1"/>
              <a:t>nhau</a:t>
            </a:r>
            <a:endParaRPr lang="en-US" dirty="0"/>
          </a:p>
          <a:p>
            <a:r>
              <a:rPr lang="en-US" dirty="0" err="1"/>
              <a:t>Giảm</a:t>
            </a:r>
            <a:r>
              <a:rPr lang="en-US" dirty="0"/>
              <a:t> </a:t>
            </a:r>
            <a:r>
              <a:rPr lang="en-US" dirty="0" err="1"/>
              <a:t>chất</a:t>
            </a:r>
            <a:r>
              <a:rPr lang="en-US" dirty="0"/>
              <a:t> </a:t>
            </a:r>
            <a:r>
              <a:rPr lang="en-US" dirty="0" err="1"/>
              <a:t>lượng</a:t>
            </a:r>
            <a:endParaRPr lang="en-US" dirty="0"/>
          </a:p>
          <a:p>
            <a:r>
              <a:rPr lang="en-US" dirty="0"/>
              <a:t>+ </a:t>
            </a:r>
            <a:r>
              <a:rPr lang="en-US" dirty="0" err="1"/>
              <a:t>bẩm</a:t>
            </a:r>
            <a:r>
              <a:rPr lang="en-US" dirty="0"/>
              <a:t> </a:t>
            </a:r>
            <a:r>
              <a:rPr lang="en-US" dirty="0" err="1"/>
              <a:t>sinh</a:t>
            </a:r>
            <a:r>
              <a:rPr lang="en-US" dirty="0"/>
              <a:t>: </a:t>
            </a:r>
            <a:r>
              <a:rPr lang="en-US" dirty="0" err="1"/>
              <a:t>hình</a:t>
            </a:r>
            <a:r>
              <a:rPr lang="en-US" dirty="0"/>
              <a:t> </a:t>
            </a:r>
            <a:r>
              <a:rPr lang="en-US" dirty="0" err="1"/>
              <a:t>thể</a:t>
            </a:r>
            <a:r>
              <a:rPr lang="en-US" dirty="0"/>
              <a:t>, </a:t>
            </a:r>
            <a:r>
              <a:rPr lang="en-US" dirty="0" err="1"/>
              <a:t>nhỏ</a:t>
            </a:r>
            <a:r>
              <a:rPr lang="en-US" dirty="0"/>
              <a:t>…</a:t>
            </a:r>
          </a:p>
          <a:p>
            <a:r>
              <a:rPr lang="en-US" dirty="0"/>
              <a:t>+ </a:t>
            </a:r>
            <a:r>
              <a:rPr lang="en-US" dirty="0" err="1"/>
              <a:t>mắc</a:t>
            </a:r>
            <a:r>
              <a:rPr lang="en-US" dirty="0"/>
              <a:t> </a:t>
            </a:r>
            <a:r>
              <a:rPr lang="en-US" dirty="0" err="1"/>
              <a:t>phải</a:t>
            </a:r>
            <a:r>
              <a:rPr lang="en-US" dirty="0"/>
              <a:t>: </a:t>
            </a:r>
            <a:r>
              <a:rPr lang="en-US" dirty="0" err="1"/>
              <a:t>thuốc</a:t>
            </a:r>
            <a:r>
              <a:rPr lang="en-US" dirty="0"/>
              <a:t> (aspirin, NSAIDs, </a:t>
            </a:r>
            <a:r>
              <a:rPr lang="en-US" dirty="0" err="1"/>
              <a:t>chống</a:t>
            </a:r>
            <a:r>
              <a:rPr lang="en-US" dirty="0"/>
              <a:t> </a:t>
            </a:r>
            <a:r>
              <a:rPr lang="en-US" dirty="0" err="1"/>
              <a:t>kết</a:t>
            </a:r>
            <a:r>
              <a:rPr lang="en-US" dirty="0"/>
              <a:t> </a:t>
            </a:r>
            <a:r>
              <a:rPr lang="en-US" dirty="0" err="1"/>
              <a:t>tập</a:t>
            </a:r>
            <a:r>
              <a:rPr lang="en-US" dirty="0"/>
              <a:t> </a:t>
            </a:r>
            <a:r>
              <a:rPr lang="en-US" dirty="0" err="1"/>
              <a:t>tiểu</a:t>
            </a:r>
            <a:r>
              <a:rPr lang="en-US" dirty="0"/>
              <a:t> </a:t>
            </a:r>
            <a:r>
              <a:rPr lang="en-US" dirty="0" err="1"/>
              <a:t>cầu</a:t>
            </a:r>
            <a:r>
              <a:rPr lang="en-US" dirty="0"/>
              <a:t>), </a:t>
            </a:r>
            <a:r>
              <a:rPr lang="en-US" dirty="0" err="1"/>
              <a:t>siêu</a:t>
            </a:r>
            <a:r>
              <a:rPr lang="en-US" dirty="0"/>
              <a:t> vi, </a:t>
            </a:r>
          </a:p>
        </p:txBody>
      </p:sp>
      <p:sp>
        <p:nvSpPr>
          <p:cNvPr id="4" name="Slide Number Placeholder 3"/>
          <p:cNvSpPr>
            <a:spLocks noGrp="1"/>
          </p:cNvSpPr>
          <p:nvPr>
            <p:ph type="sldNum" sz="quarter" idx="10"/>
          </p:nvPr>
        </p:nvSpPr>
        <p:spPr/>
        <p:txBody>
          <a:bodyPr/>
          <a:lstStyle/>
          <a:p>
            <a:fld id="{8F6E26FF-1B86-4BF6-980A-E83754FA18ED}" type="slidenum">
              <a:rPr lang="en-US" smtClean="0"/>
              <a:t>27</a:t>
            </a:fld>
            <a:endParaRPr lang="en-US"/>
          </a:p>
        </p:txBody>
      </p:sp>
    </p:spTree>
    <p:extLst>
      <p:ext uri="{BB962C8B-B14F-4D97-AF65-F5344CB8AC3E}">
        <p14:creationId xmlns:p14="http://schemas.microsoft.com/office/powerpoint/2010/main" val="10608608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6E26FF-1B86-4BF6-980A-E83754FA18ED}" type="slidenum">
              <a:rPr lang="en-US" smtClean="0"/>
              <a:t>28</a:t>
            </a:fld>
            <a:endParaRPr lang="en-US"/>
          </a:p>
        </p:txBody>
      </p:sp>
    </p:spTree>
    <p:extLst>
      <p:ext uri="{BB962C8B-B14F-4D97-AF65-F5344CB8AC3E}">
        <p14:creationId xmlns:p14="http://schemas.microsoft.com/office/powerpoint/2010/main" val="33567597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6E26FF-1B86-4BF6-980A-E83754FA18ED}" type="slidenum">
              <a:rPr lang="en-US" smtClean="0"/>
              <a:t>29</a:t>
            </a:fld>
            <a:endParaRPr lang="en-US"/>
          </a:p>
        </p:txBody>
      </p:sp>
    </p:spTree>
    <p:extLst>
      <p:ext uri="{BB962C8B-B14F-4D97-AF65-F5344CB8AC3E}">
        <p14:creationId xmlns:p14="http://schemas.microsoft.com/office/powerpoint/2010/main" val="4168687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6E26FF-1B86-4BF6-980A-E83754FA18ED}" type="slidenum">
              <a:rPr lang="en-US" smtClean="0"/>
              <a:t>3</a:t>
            </a:fld>
            <a:endParaRPr lang="en-US"/>
          </a:p>
        </p:txBody>
      </p:sp>
    </p:spTree>
    <p:extLst>
      <p:ext uri="{BB962C8B-B14F-4D97-AF65-F5344CB8AC3E}">
        <p14:creationId xmlns:p14="http://schemas.microsoft.com/office/powerpoint/2010/main" val="16366749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6E26FF-1B86-4BF6-980A-E83754FA18ED}" type="slidenum">
              <a:rPr lang="en-US" smtClean="0"/>
              <a:t>30</a:t>
            </a:fld>
            <a:endParaRPr lang="en-US"/>
          </a:p>
        </p:txBody>
      </p:sp>
    </p:spTree>
    <p:extLst>
      <p:ext uri="{BB962C8B-B14F-4D97-AF65-F5344CB8AC3E}">
        <p14:creationId xmlns:p14="http://schemas.microsoft.com/office/powerpoint/2010/main" val="33522570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6E26FF-1B86-4BF6-980A-E83754FA18ED}" type="slidenum">
              <a:rPr lang="en-US" smtClean="0"/>
              <a:t>31</a:t>
            </a:fld>
            <a:endParaRPr lang="en-US"/>
          </a:p>
        </p:txBody>
      </p:sp>
    </p:spTree>
    <p:extLst>
      <p:ext uri="{BB962C8B-B14F-4D97-AF65-F5344CB8AC3E}">
        <p14:creationId xmlns:p14="http://schemas.microsoft.com/office/powerpoint/2010/main" val="33095030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6E26FF-1B86-4BF6-980A-E83754FA18ED}" type="slidenum">
              <a:rPr lang="en-US" smtClean="0"/>
              <a:t>32</a:t>
            </a:fld>
            <a:endParaRPr lang="en-US"/>
          </a:p>
        </p:txBody>
      </p:sp>
    </p:spTree>
    <p:extLst>
      <p:ext uri="{BB962C8B-B14F-4D97-AF65-F5344CB8AC3E}">
        <p14:creationId xmlns:p14="http://schemas.microsoft.com/office/powerpoint/2010/main" val="29586532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6E26FF-1B86-4BF6-980A-E83754FA18ED}" type="slidenum">
              <a:rPr lang="en-US" smtClean="0"/>
              <a:t>33</a:t>
            </a:fld>
            <a:endParaRPr lang="en-US"/>
          </a:p>
        </p:txBody>
      </p:sp>
    </p:spTree>
    <p:extLst>
      <p:ext uri="{BB962C8B-B14F-4D97-AF65-F5344CB8AC3E}">
        <p14:creationId xmlns:p14="http://schemas.microsoft.com/office/powerpoint/2010/main" val="23097194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6E26FF-1B86-4BF6-980A-E83754FA18ED}" type="slidenum">
              <a:rPr lang="en-US" smtClean="0"/>
              <a:t>34</a:t>
            </a:fld>
            <a:endParaRPr lang="en-US"/>
          </a:p>
        </p:txBody>
      </p:sp>
    </p:spTree>
    <p:extLst>
      <p:ext uri="{BB962C8B-B14F-4D97-AF65-F5344CB8AC3E}">
        <p14:creationId xmlns:p14="http://schemas.microsoft.com/office/powerpoint/2010/main" val="37744251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6E26FF-1B86-4BF6-980A-E83754FA18ED}" type="slidenum">
              <a:rPr lang="en-US" smtClean="0"/>
              <a:t>35</a:t>
            </a:fld>
            <a:endParaRPr lang="en-US"/>
          </a:p>
        </p:txBody>
      </p:sp>
    </p:spTree>
    <p:extLst>
      <p:ext uri="{BB962C8B-B14F-4D97-AF65-F5344CB8AC3E}">
        <p14:creationId xmlns:p14="http://schemas.microsoft.com/office/powerpoint/2010/main" val="434985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6E26FF-1B86-4BF6-980A-E83754FA18ED}" type="slidenum">
              <a:rPr lang="en-US" smtClean="0"/>
              <a:t>36</a:t>
            </a:fld>
            <a:endParaRPr lang="en-US"/>
          </a:p>
        </p:txBody>
      </p:sp>
    </p:spTree>
    <p:extLst>
      <p:ext uri="{BB962C8B-B14F-4D97-AF65-F5344CB8AC3E}">
        <p14:creationId xmlns:p14="http://schemas.microsoft.com/office/powerpoint/2010/main" val="8298159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6E26FF-1B86-4BF6-980A-E83754FA18ED}" type="slidenum">
              <a:rPr lang="en-US" smtClean="0"/>
              <a:t>37</a:t>
            </a:fld>
            <a:endParaRPr lang="en-US"/>
          </a:p>
        </p:txBody>
      </p:sp>
    </p:spTree>
    <p:extLst>
      <p:ext uri="{BB962C8B-B14F-4D97-AF65-F5344CB8AC3E}">
        <p14:creationId xmlns:p14="http://schemas.microsoft.com/office/powerpoint/2010/main" val="3816153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6E26FF-1B86-4BF6-980A-E83754FA18ED}" type="slidenum">
              <a:rPr lang="en-US" smtClean="0"/>
              <a:t>38</a:t>
            </a:fld>
            <a:endParaRPr lang="en-US"/>
          </a:p>
        </p:txBody>
      </p:sp>
    </p:spTree>
    <p:extLst>
      <p:ext uri="{BB962C8B-B14F-4D97-AF65-F5344CB8AC3E}">
        <p14:creationId xmlns:p14="http://schemas.microsoft.com/office/powerpoint/2010/main" val="679218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6E26FF-1B86-4BF6-980A-E83754FA18ED}" type="slidenum">
              <a:rPr lang="en-US" smtClean="0"/>
              <a:t>39</a:t>
            </a:fld>
            <a:endParaRPr lang="en-US"/>
          </a:p>
        </p:txBody>
      </p:sp>
    </p:spTree>
    <p:extLst>
      <p:ext uri="{BB962C8B-B14F-4D97-AF65-F5344CB8AC3E}">
        <p14:creationId xmlns:p14="http://schemas.microsoft.com/office/powerpoint/2010/main" val="2046200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6E26FF-1B86-4BF6-980A-E83754FA18ED}" type="slidenum">
              <a:rPr lang="en-US" smtClean="0"/>
              <a:t>4</a:t>
            </a:fld>
            <a:endParaRPr lang="en-US"/>
          </a:p>
        </p:txBody>
      </p:sp>
    </p:spTree>
    <p:extLst>
      <p:ext uri="{BB962C8B-B14F-4D97-AF65-F5344CB8AC3E}">
        <p14:creationId xmlns:p14="http://schemas.microsoft.com/office/powerpoint/2010/main" val="10011953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6E26FF-1B86-4BF6-980A-E83754FA18ED}" type="slidenum">
              <a:rPr lang="en-US" smtClean="0"/>
              <a:t>40</a:t>
            </a:fld>
            <a:endParaRPr lang="en-US"/>
          </a:p>
        </p:txBody>
      </p:sp>
    </p:spTree>
    <p:extLst>
      <p:ext uri="{BB962C8B-B14F-4D97-AF65-F5344CB8AC3E}">
        <p14:creationId xmlns:p14="http://schemas.microsoft.com/office/powerpoint/2010/main" val="37226117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6E26FF-1B86-4BF6-980A-E83754FA18ED}" type="slidenum">
              <a:rPr lang="en-US" smtClean="0"/>
              <a:t>41</a:t>
            </a:fld>
            <a:endParaRPr lang="en-US"/>
          </a:p>
        </p:txBody>
      </p:sp>
    </p:spTree>
    <p:extLst>
      <p:ext uri="{BB962C8B-B14F-4D97-AF65-F5344CB8AC3E}">
        <p14:creationId xmlns:p14="http://schemas.microsoft.com/office/powerpoint/2010/main" val="31822219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6E26FF-1B86-4BF6-980A-E83754FA18ED}" type="slidenum">
              <a:rPr lang="en-US" smtClean="0"/>
              <a:t>42</a:t>
            </a:fld>
            <a:endParaRPr lang="en-US"/>
          </a:p>
        </p:txBody>
      </p:sp>
    </p:spTree>
    <p:extLst>
      <p:ext uri="{BB962C8B-B14F-4D97-AF65-F5344CB8AC3E}">
        <p14:creationId xmlns:p14="http://schemas.microsoft.com/office/powerpoint/2010/main" val="8685812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6E26FF-1B86-4BF6-980A-E83754FA18ED}" type="slidenum">
              <a:rPr lang="en-US" smtClean="0"/>
              <a:t>43</a:t>
            </a:fld>
            <a:endParaRPr lang="en-US"/>
          </a:p>
        </p:txBody>
      </p:sp>
    </p:spTree>
    <p:extLst>
      <p:ext uri="{BB962C8B-B14F-4D97-AF65-F5344CB8AC3E}">
        <p14:creationId xmlns:p14="http://schemas.microsoft.com/office/powerpoint/2010/main" val="1732885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6E26FF-1B86-4BF6-980A-E83754FA18ED}" type="slidenum">
              <a:rPr lang="en-US" smtClean="0"/>
              <a:t>44</a:t>
            </a:fld>
            <a:endParaRPr lang="en-US"/>
          </a:p>
        </p:txBody>
      </p:sp>
    </p:spTree>
    <p:extLst>
      <p:ext uri="{BB962C8B-B14F-4D97-AF65-F5344CB8AC3E}">
        <p14:creationId xmlns:p14="http://schemas.microsoft.com/office/powerpoint/2010/main" val="5443306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6E26FF-1B86-4BF6-980A-E83754FA18ED}" type="slidenum">
              <a:rPr lang="en-US" smtClean="0"/>
              <a:t>45</a:t>
            </a:fld>
            <a:endParaRPr lang="en-US"/>
          </a:p>
        </p:txBody>
      </p:sp>
    </p:spTree>
    <p:extLst>
      <p:ext uri="{BB962C8B-B14F-4D97-AF65-F5344CB8AC3E}">
        <p14:creationId xmlns:p14="http://schemas.microsoft.com/office/powerpoint/2010/main" val="37262905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6E26FF-1B86-4BF6-980A-E83754FA18ED}" type="slidenum">
              <a:rPr lang="en-US" smtClean="0"/>
              <a:t>46</a:t>
            </a:fld>
            <a:endParaRPr lang="en-US"/>
          </a:p>
        </p:txBody>
      </p:sp>
    </p:spTree>
    <p:extLst>
      <p:ext uri="{BB962C8B-B14F-4D97-AF65-F5344CB8AC3E}">
        <p14:creationId xmlns:p14="http://schemas.microsoft.com/office/powerpoint/2010/main" val="4307720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6E26FF-1B86-4BF6-980A-E83754FA18ED}" type="slidenum">
              <a:rPr lang="en-US" smtClean="0"/>
              <a:t>47</a:t>
            </a:fld>
            <a:endParaRPr lang="en-US"/>
          </a:p>
        </p:txBody>
      </p:sp>
    </p:spTree>
    <p:extLst>
      <p:ext uri="{BB962C8B-B14F-4D97-AF65-F5344CB8AC3E}">
        <p14:creationId xmlns:p14="http://schemas.microsoft.com/office/powerpoint/2010/main" val="18636652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6E26FF-1B86-4BF6-980A-E83754FA18ED}" type="slidenum">
              <a:rPr lang="en-US" smtClean="0"/>
              <a:t>48</a:t>
            </a:fld>
            <a:endParaRPr lang="en-US"/>
          </a:p>
        </p:txBody>
      </p:sp>
    </p:spTree>
    <p:extLst>
      <p:ext uri="{BB962C8B-B14F-4D97-AF65-F5344CB8AC3E}">
        <p14:creationId xmlns:p14="http://schemas.microsoft.com/office/powerpoint/2010/main" val="20462948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6E26FF-1B86-4BF6-980A-E83754FA18ED}" type="slidenum">
              <a:rPr lang="en-US" smtClean="0"/>
              <a:t>49</a:t>
            </a:fld>
            <a:endParaRPr lang="en-US"/>
          </a:p>
        </p:txBody>
      </p:sp>
    </p:spTree>
    <p:extLst>
      <p:ext uri="{BB962C8B-B14F-4D97-AF65-F5344CB8AC3E}">
        <p14:creationId xmlns:p14="http://schemas.microsoft.com/office/powerpoint/2010/main" val="2596810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6E26FF-1B86-4BF6-980A-E83754FA18ED}" type="slidenum">
              <a:rPr lang="en-US" smtClean="0"/>
              <a:t>5</a:t>
            </a:fld>
            <a:endParaRPr lang="en-US"/>
          </a:p>
        </p:txBody>
      </p:sp>
    </p:spTree>
    <p:extLst>
      <p:ext uri="{BB962C8B-B14F-4D97-AF65-F5344CB8AC3E}">
        <p14:creationId xmlns:p14="http://schemas.microsoft.com/office/powerpoint/2010/main" val="18535667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6E26FF-1B86-4BF6-980A-E83754FA18ED}" type="slidenum">
              <a:rPr lang="en-US" smtClean="0"/>
              <a:t>50</a:t>
            </a:fld>
            <a:endParaRPr lang="en-US"/>
          </a:p>
        </p:txBody>
      </p:sp>
    </p:spTree>
    <p:extLst>
      <p:ext uri="{BB962C8B-B14F-4D97-AF65-F5344CB8AC3E}">
        <p14:creationId xmlns:p14="http://schemas.microsoft.com/office/powerpoint/2010/main" val="13528084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6E26FF-1B86-4BF6-980A-E83754FA18ED}" type="slidenum">
              <a:rPr lang="en-US" smtClean="0"/>
              <a:t>51</a:t>
            </a:fld>
            <a:endParaRPr lang="en-US"/>
          </a:p>
        </p:txBody>
      </p:sp>
    </p:spTree>
    <p:extLst>
      <p:ext uri="{BB962C8B-B14F-4D97-AF65-F5344CB8AC3E}">
        <p14:creationId xmlns:p14="http://schemas.microsoft.com/office/powerpoint/2010/main" val="27429956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6E26FF-1B86-4BF6-980A-E83754FA18ED}" type="slidenum">
              <a:rPr lang="en-US" smtClean="0"/>
              <a:t>52</a:t>
            </a:fld>
            <a:endParaRPr lang="en-US"/>
          </a:p>
        </p:txBody>
      </p:sp>
    </p:spTree>
    <p:extLst>
      <p:ext uri="{BB962C8B-B14F-4D97-AF65-F5344CB8AC3E}">
        <p14:creationId xmlns:p14="http://schemas.microsoft.com/office/powerpoint/2010/main" val="2647578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6E26FF-1B86-4BF6-980A-E83754FA18ED}" type="slidenum">
              <a:rPr lang="en-US" smtClean="0"/>
              <a:t>6</a:t>
            </a:fld>
            <a:endParaRPr lang="en-US"/>
          </a:p>
        </p:txBody>
      </p:sp>
    </p:spTree>
    <p:extLst>
      <p:ext uri="{BB962C8B-B14F-4D97-AF65-F5344CB8AC3E}">
        <p14:creationId xmlns:p14="http://schemas.microsoft.com/office/powerpoint/2010/main" val="2633329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6E26FF-1B86-4BF6-980A-E83754FA18ED}" type="slidenum">
              <a:rPr lang="en-US" smtClean="0"/>
              <a:t>7</a:t>
            </a:fld>
            <a:endParaRPr lang="en-US"/>
          </a:p>
        </p:txBody>
      </p:sp>
    </p:spTree>
    <p:extLst>
      <p:ext uri="{BB962C8B-B14F-4D97-AF65-F5344CB8AC3E}">
        <p14:creationId xmlns:p14="http://schemas.microsoft.com/office/powerpoint/2010/main" val="3017262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6E26FF-1B86-4BF6-980A-E83754FA18ED}" type="slidenum">
              <a:rPr lang="en-US" smtClean="0"/>
              <a:t>8</a:t>
            </a:fld>
            <a:endParaRPr lang="en-US"/>
          </a:p>
        </p:txBody>
      </p:sp>
    </p:spTree>
    <p:extLst>
      <p:ext uri="{BB962C8B-B14F-4D97-AF65-F5344CB8AC3E}">
        <p14:creationId xmlns:p14="http://schemas.microsoft.com/office/powerpoint/2010/main" val="3853873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6E26FF-1B86-4BF6-980A-E83754FA18ED}" type="slidenum">
              <a:rPr lang="en-US" smtClean="0"/>
              <a:t>9</a:t>
            </a:fld>
            <a:endParaRPr lang="en-US"/>
          </a:p>
        </p:txBody>
      </p:sp>
    </p:spTree>
    <p:extLst>
      <p:ext uri="{BB962C8B-B14F-4D97-AF65-F5344CB8AC3E}">
        <p14:creationId xmlns:p14="http://schemas.microsoft.com/office/powerpoint/2010/main" val="960503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0E592-A606-9C40-A39B-C28B441A81CB}"/>
              </a:ext>
            </a:extLst>
          </p:cNvPr>
          <p:cNvSpPr>
            <a:spLocks noGrp="1"/>
          </p:cNvSpPr>
          <p:nvPr>
            <p:ph type="ctrTitle"/>
          </p:nvPr>
        </p:nvSpPr>
        <p:spPr>
          <a:xfrm>
            <a:off x="1524000" y="1122363"/>
            <a:ext cx="9144000" cy="2387600"/>
          </a:xfrm>
        </p:spPr>
        <p:txBody>
          <a:bodyPr anchor="b"/>
          <a:lstStyle>
            <a:lvl1pPr algn="ctr">
              <a:defRPr sz="6000">
                <a:latin typeface="Arial" panose="020B0604020202020204" pitchFamily="34" charset="0"/>
                <a:cs typeface="Arial" panose="020B0604020202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B5BA484B-3E4C-FF4C-AC04-95F2369AC8C9}"/>
              </a:ext>
            </a:extLst>
          </p:cNvPr>
          <p:cNvSpPr>
            <a:spLocks noGrp="1"/>
          </p:cNvSpPr>
          <p:nvPr>
            <p:ph type="subTitle" idx="1"/>
          </p:nvPr>
        </p:nvSpPr>
        <p:spPr>
          <a:xfrm>
            <a:off x="1524000" y="3602038"/>
            <a:ext cx="9144000" cy="1655762"/>
          </a:xfrm>
        </p:spPr>
        <p:txBody>
          <a:bodyPr/>
          <a:lstStyle>
            <a:lvl1pPr marL="0" indent="0" algn="ctr">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9D39D7-FE6D-D74D-BACC-7F3D7D9EFB9E}"/>
              </a:ext>
            </a:extLst>
          </p:cNvPr>
          <p:cNvSpPr>
            <a:spLocks noGrp="1"/>
          </p:cNvSpPr>
          <p:nvPr>
            <p:ph type="dt" sz="half" idx="10"/>
          </p:nvPr>
        </p:nvSpPr>
        <p:spPr/>
        <p:txBody>
          <a:bodyPr/>
          <a:lstStyle/>
          <a:p>
            <a:fld id="{48633074-8B88-4F4E-A5BC-6C8E3C69E647}" type="datetimeFigureOut">
              <a:t>6/1/2021</a:t>
            </a:fld>
            <a:endParaRPr lang="en-US"/>
          </a:p>
        </p:txBody>
      </p:sp>
      <p:sp>
        <p:nvSpPr>
          <p:cNvPr id="5" name="Footer Placeholder 4">
            <a:extLst>
              <a:ext uri="{FF2B5EF4-FFF2-40B4-BE49-F238E27FC236}">
                <a16:creationId xmlns:a16="http://schemas.microsoft.com/office/drawing/2014/main" id="{39ADDDDB-9A04-0947-80A6-31382EAD3E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61D42A-415E-0C47-8901-742CA4B25BAA}"/>
              </a:ext>
            </a:extLst>
          </p:cNvPr>
          <p:cNvSpPr>
            <a:spLocks noGrp="1"/>
          </p:cNvSpPr>
          <p:nvPr>
            <p:ph type="sldNum" sz="quarter" idx="12"/>
          </p:nvPr>
        </p:nvSpPr>
        <p:spPr/>
        <p:txBody>
          <a:bodyPr/>
          <a:lstStyle/>
          <a:p>
            <a:fld id="{AE8E49C8-7E1F-2848-A498-77FD2BA82529}" type="slidenum">
              <a:t>‹#›</a:t>
            </a:fld>
            <a:endParaRPr lang="en-US"/>
          </a:p>
        </p:txBody>
      </p:sp>
    </p:spTree>
    <p:extLst>
      <p:ext uri="{BB962C8B-B14F-4D97-AF65-F5344CB8AC3E}">
        <p14:creationId xmlns:p14="http://schemas.microsoft.com/office/powerpoint/2010/main" val="1801780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3D036-D822-914A-8BBB-A0688D49E2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DDEF449-14F6-7E49-9B32-7B63575300A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F54AEA-656B-6C40-ABEE-DF09E86C0834}"/>
              </a:ext>
            </a:extLst>
          </p:cNvPr>
          <p:cNvSpPr>
            <a:spLocks noGrp="1"/>
          </p:cNvSpPr>
          <p:nvPr>
            <p:ph type="dt" sz="half" idx="10"/>
          </p:nvPr>
        </p:nvSpPr>
        <p:spPr/>
        <p:txBody>
          <a:bodyPr/>
          <a:lstStyle/>
          <a:p>
            <a:fld id="{48633074-8B88-4F4E-A5BC-6C8E3C69E647}" type="datetimeFigureOut">
              <a:t>6/1/2021</a:t>
            </a:fld>
            <a:endParaRPr lang="en-US"/>
          </a:p>
        </p:txBody>
      </p:sp>
      <p:sp>
        <p:nvSpPr>
          <p:cNvPr id="5" name="Footer Placeholder 4">
            <a:extLst>
              <a:ext uri="{FF2B5EF4-FFF2-40B4-BE49-F238E27FC236}">
                <a16:creationId xmlns:a16="http://schemas.microsoft.com/office/drawing/2014/main" id="{CE297D48-B901-384B-9136-36A14B73F2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5B792-37F4-074B-B2AB-A94548EA1BDE}"/>
              </a:ext>
            </a:extLst>
          </p:cNvPr>
          <p:cNvSpPr>
            <a:spLocks noGrp="1"/>
          </p:cNvSpPr>
          <p:nvPr>
            <p:ph type="sldNum" sz="quarter" idx="12"/>
          </p:nvPr>
        </p:nvSpPr>
        <p:spPr/>
        <p:txBody>
          <a:bodyPr/>
          <a:lstStyle/>
          <a:p>
            <a:fld id="{AE8E49C8-7E1F-2848-A498-77FD2BA82529}" type="slidenum">
              <a:t>‹#›</a:t>
            </a:fld>
            <a:endParaRPr lang="en-US"/>
          </a:p>
        </p:txBody>
      </p:sp>
    </p:spTree>
    <p:extLst>
      <p:ext uri="{BB962C8B-B14F-4D97-AF65-F5344CB8AC3E}">
        <p14:creationId xmlns:p14="http://schemas.microsoft.com/office/powerpoint/2010/main" val="4039421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A1B0A1-97ED-CD40-B31D-DECB771FE9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29956FB-39C9-6B40-BA56-74AFAA258EA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E1DC12-62F2-944D-8635-C460AF0BA921}"/>
              </a:ext>
            </a:extLst>
          </p:cNvPr>
          <p:cNvSpPr>
            <a:spLocks noGrp="1"/>
          </p:cNvSpPr>
          <p:nvPr>
            <p:ph type="dt" sz="half" idx="10"/>
          </p:nvPr>
        </p:nvSpPr>
        <p:spPr/>
        <p:txBody>
          <a:bodyPr/>
          <a:lstStyle/>
          <a:p>
            <a:fld id="{48633074-8B88-4F4E-A5BC-6C8E3C69E647}" type="datetimeFigureOut">
              <a:t>6/1/2021</a:t>
            </a:fld>
            <a:endParaRPr lang="en-US"/>
          </a:p>
        </p:txBody>
      </p:sp>
      <p:sp>
        <p:nvSpPr>
          <p:cNvPr id="5" name="Footer Placeholder 4">
            <a:extLst>
              <a:ext uri="{FF2B5EF4-FFF2-40B4-BE49-F238E27FC236}">
                <a16:creationId xmlns:a16="http://schemas.microsoft.com/office/drawing/2014/main" id="{1D68A6BA-BB4F-744C-92FE-A5A1B7DB23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E98133-23A3-B240-B084-A3AA94863949}"/>
              </a:ext>
            </a:extLst>
          </p:cNvPr>
          <p:cNvSpPr>
            <a:spLocks noGrp="1"/>
          </p:cNvSpPr>
          <p:nvPr>
            <p:ph type="sldNum" sz="quarter" idx="12"/>
          </p:nvPr>
        </p:nvSpPr>
        <p:spPr/>
        <p:txBody>
          <a:bodyPr/>
          <a:lstStyle/>
          <a:p>
            <a:fld id="{AE8E49C8-7E1F-2848-A498-77FD2BA82529}" type="slidenum">
              <a:t>‹#›</a:t>
            </a:fld>
            <a:endParaRPr lang="en-US"/>
          </a:p>
        </p:txBody>
      </p:sp>
    </p:spTree>
    <p:extLst>
      <p:ext uri="{BB962C8B-B14F-4D97-AF65-F5344CB8AC3E}">
        <p14:creationId xmlns:p14="http://schemas.microsoft.com/office/powerpoint/2010/main" val="1233501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499D9-B52E-0F4B-A325-B65A613DEF79}"/>
              </a:ext>
            </a:extLst>
          </p:cNvPr>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204D79E2-56D7-FB47-ABA2-737BA53152C4}"/>
              </a:ext>
            </a:extLst>
          </p:cNvPr>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2E5D6A-AB73-A64B-9467-F87DAEFC2511}"/>
              </a:ext>
            </a:extLst>
          </p:cNvPr>
          <p:cNvSpPr>
            <a:spLocks noGrp="1"/>
          </p:cNvSpPr>
          <p:nvPr>
            <p:ph type="dt" sz="half" idx="10"/>
          </p:nvPr>
        </p:nvSpPr>
        <p:spPr/>
        <p:txBody>
          <a:bodyPr/>
          <a:lstStyle/>
          <a:p>
            <a:fld id="{48633074-8B88-4F4E-A5BC-6C8E3C69E647}" type="datetimeFigureOut">
              <a:t>6/1/2021</a:t>
            </a:fld>
            <a:endParaRPr lang="en-US"/>
          </a:p>
        </p:txBody>
      </p:sp>
      <p:sp>
        <p:nvSpPr>
          <p:cNvPr id="5" name="Footer Placeholder 4">
            <a:extLst>
              <a:ext uri="{FF2B5EF4-FFF2-40B4-BE49-F238E27FC236}">
                <a16:creationId xmlns:a16="http://schemas.microsoft.com/office/drawing/2014/main" id="{F9ABB8B5-E183-0F44-A48C-EF7E7D9B30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450292-7E62-3C46-A4BF-29F475F5BD67}"/>
              </a:ext>
            </a:extLst>
          </p:cNvPr>
          <p:cNvSpPr>
            <a:spLocks noGrp="1"/>
          </p:cNvSpPr>
          <p:nvPr>
            <p:ph type="sldNum" sz="quarter" idx="12"/>
          </p:nvPr>
        </p:nvSpPr>
        <p:spPr/>
        <p:txBody>
          <a:bodyPr/>
          <a:lstStyle/>
          <a:p>
            <a:fld id="{AE8E49C8-7E1F-2848-A498-77FD2BA82529}" type="slidenum">
              <a:t>‹#›</a:t>
            </a:fld>
            <a:endParaRPr lang="en-US"/>
          </a:p>
        </p:txBody>
      </p:sp>
    </p:spTree>
    <p:extLst>
      <p:ext uri="{BB962C8B-B14F-4D97-AF65-F5344CB8AC3E}">
        <p14:creationId xmlns:p14="http://schemas.microsoft.com/office/powerpoint/2010/main" val="2190975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22FCC-BE07-974D-887E-1805B2DE38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3261EA-A7D3-A44B-A69C-795C320889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DF7AE38-0436-F242-A69F-AFBE08DCC320}"/>
              </a:ext>
            </a:extLst>
          </p:cNvPr>
          <p:cNvSpPr>
            <a:spLocks noGrp="1"/>
          </p:cNvSpPr>
          <p:nvPr>
            <p:ph type="dt" sz="half" idx="10"/>
          </p:nvPr>
        </p:nvSpPr>
        <p:spPr/>
        <p:txBody>
          <a:bodyPr/>
          <a:lstStyle/>
          <a:p>
            <a:fld id="{48633074-8B88-4F4E-A5BC-6C8E3C69E647}" type="datetimeFigureOut">
              <a:t>6/1/2021</a:t>
            </a:fld>
            <a:endParaRPr lang="en-US"/>
          </a:p>
        </p:txBody>
      </p:sp>
      <p:sp>
        <p:nvSpPr>
          <p:cNvPr id="5" name="Footer Placeholder 4">
            <a:extLst>
              <a:ext uri="{FF2B5EF4-FFF2-40B4-BE49-F238E27FC236}">
                <a16:creationId xmlns:a16="http://schemas.microsoft.com/office/drawing/2014/main" id="{C6C42D16-4BC4-674E-A60F-BA9AC3335E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FEF78D-9DCC-2444-AE11-28041E415BB1}"/>
              </a:ext>
            </a:extLst>
          </p:cNvPr>
          <p:cNvSpPr>
            <a:spLocks noGrp="1"/>
          </p:cNvSpPr>
          <p:nvPr>
            <p:ph type="sldNum" sz="quarter" idx="12"/>
          </p:nvPr>
        </p:nvSpPr>
        <p:spPr/>
        <p:txBody>
          <a:bodyPr/>
          <a:lstStyle/>
          <a:p>
            <a:fld id="{AE8E49C8-7E1F-2848-A498-77FD2BA82529}" type="slidenum">
              <a:t>‹#›</a:t>
            </a:fld>
            <a:endParaRPr lang="en-US"/>
          </a:p>
        </p:txBody>
      </p:sp>
    </p:spTree>
    <p:extLst>
      <p:ext uri="{BB962C8B-B14F-4D97-AF65-F5344CB8AC3E}">
        <p14:creationId xmlns:p14="http://schemas.microsoft.com/office/powerpoint/2010/main" val="1155602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84389-7004-E54B-9749-07B858834A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3D3DAB-FD09-724D-AB11-8550E3F6EB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EC4C3BC-40D6-1445-9C82-D10016C275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7A2AE4-75FC-AE4C-90F4-9BBFC3C50E88}"/>
              </a:ext>
            </a:extLst>
          </p:cNvPr>
          <p:cNvSpPr>
            <a:spLocks noGrp="1"/>
          </p:cNvSpPr>
          <p:nvPr>
            <p:ph type="dt" sz="half" idx="10"/>
          </p:nvPr>
        </p:nvSpPr>
        <p:spPr/>
        <p:txBody>
          <a:bodyPr/>
          <a:lstStyle/>
          <a:p>
            <a:fld id="{48633074-8B88-4F4E-A5BC-6C8E3C69E647}" type="datetimeFigureOut">
              <a:t>6/1/2021</a:t>
            </a:fld>
            <a:endParaRPr lang="en-US"/>
          </a:p>
        </p:txBody>
      </p:sp>
      <p:sp>
        <p:nvSpPr>
          <p:cNvPr id="6" name="Footer Placeholder 5">
            <a:extLst>
              <a:ext uri="{FF2B5EF4-FFF2-40B4-BE49-F238E27FC236}">
                <a16:creationId xmlns:a16="http://schemas.microsoft.com/office/drawing/2014/main" id="{5906BE9A-1C44-8549-8054-A315797626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882329-AC5E-7245-9D03-2C501AA2EABC}"/>
              </a:ext>
            </a:extLst>
          </p:cNvPr>
          <p:cNvSpPr>
            <a:spLocks noGrp="1"/>
          </p:cNvSpPr>
          <p:nvPr>
            <p:ph type="sldNum" sz="quarter" idx="12"/>
          </p:nvPr>
        </p:nvSpPr>
        <p:spPr/>
        <p:txBody>
          <a:bodyPr/>
          <a:lstStyle/>
          <a:p>
            <a:fld id="{AE8E49C8-7E1F-2848-A498-77FD2BA82529}" type="slidenum">
              <a:t>‹#›</a:t>
            </a:fld>
            <a:endParaRPr lang="en-US"/>
          </a:p>
        </p:txBody>
      </p:sp>
    </p:spTree>
    <p:extLst>
      <p:ext uri="{BB962C8B-B14F-4D97-AF65-F5344CB8AC3E}">
        <p14:creationId xmlns:p14="http://schemas.microsoft.com/office/powerpoint/2010/main" val="36537610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B7173-C545-2641-8418-7E7DA1966AD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A86D615-1E9F-654B-B40D-E44D11C876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2AF14B-AD32-314E-895E-43C2D54482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BDEE14C-5202-5746-A7F6-F21E6CF9A6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AB38D6-2CB1-FD4B-96E5-C5EF84C460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E7FF79-E981-3F43-99C9-2E8200846B30}"/>
              </a:ext>
            </a:extLst>
          </p:cNvPr>
          <p:cNvSpPr>
            <a:spLocks noGrp="1"/>
          </p:cNvSpPr>
          <p:nvPr>
            <p:ph type="dt" sz="half" idx="10"/>
          </p:nvPr>
        </p:nvSpPr>
        <p:spPr/>
        <p:txBody>
          <a:bodyPr/>
          <a:lstStyle/>
          <a:p>
            <a:fld id="{48633074-8B88-4F4E-A5BC-6C8E3C69E647}" type="datetimeFigureOut">
              <a:t>6/1/2021</a:t>
            </a:fld>
            <a:endParaRPr lang="en-US"/>
          </a:p>
        </p:txBody>
      </p:sp>
      <p:sp>
        <p:nvSpPr>
          <p:cNvPr id="8" name="Footer Placeholder 7">
            <a:extLst>
              <a:ext uri="{FF2B5EF4-FFF2-40B4-BE49-F238E27FC236}">
                <a16:creationId xmlns:a16="http://schemas.microsoft.com/office/drawing/2014/main" id="{DD9E6FB8-4A0E-AE4D-B978-7C3B1782D7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DBE6F3-E619-CA44-B82A-F6E2DD1E3B0B}"/>
              </a:ext>
            </a:extLst>
          </p:cNvPr>
          <p:cNvSpPr>
            <a:spLocks noGrp="1"/>
          </p:cNvSpPr>
          <p:nvPr>
            <p:ph type="sldNum" sz="quarter" idx="12"/>
          </p:nvPr>
        </p:nvSpPr>
        <p:spPr/>
        <p:txBody>
          <a:bodyPr/>
          <a:lstStyle/>
          <a:p>
            <a:fld id="{AE8E49C8-7E1F-2848-A498-77FD2BA82529}" type="slidenum">
              <a:t>‹#›</a:t>
            </a:fld>
            <a:endParaRPr lang="en-US"/>
          </a:p>
        </p:txBody>
      </p:sp>
    </p:spTree>
    <p:extLst>
      <p:ext uri="{BB962C8B-B14F-4D97-AF65-F5344CB8AC3E}">
        <p14:creationId xmlns:p14="http://schemas.microsoft.com/office/powerpoint/2010/main" val="140212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BE46-A323-0944-9AED-3E960936B9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6217142-1113-B549-9E40-3F8F43DFACA3}"/>
              </a:ext>
            </a:extLst>
          </p:cNvPr>
          <p:cNvSpPr>
            <a:spLocks noGrp="1"/>
          </p:cNvSpPr>
          <p:nvPr>
            <p:ph type="dt" sz="half" idx="10"/>
          </p:nvPr>
        </p:nvSpPr>
        <p:spPr/>
        <p:txBody>
          <a:bodyPr/>
          <a:lstStyle/>
          <a:p>
            <a:fld id="{48633074-8B88-4F4E-A5BC-6C8E3C69E647}" type="datetimeFigureOut">
              <a:t>6/1/2021</a:t>
            </a:fld>
            <a:endParaRPr lang="en-US"/>
          </a:p>
        </p:txBody>
      </p:sp>
      <p:sp>
        <p:nvSpPr>
          <p:cNvPr id="4" name="Footer Placeholder 3">
            <a:extLst>
              <a:ext uri="{FF2B5EF4-FFF2-40B4-BE49-F238E27FC236}">
                <a16:creationId xmlns:a16="http://schemas.microsoft.com/office/drawing/2014/main" id="{8C2E1D6A-12B1-2348-A864-2DE2C6CA0E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52D577F-EF13-3942-938F-4830F1DA2813}"/>
              </a:ext>
            </a:extLst>
          </p:cNvPr>
          <p:cNvSpPr>
            <a:spLocks noGrp="1"/>
          </p:cNvSpPr>
          <p:nvPr>
            <p:ph type="sldNum" sz="quarter" idx="12"/>
          </p:nvPr>
        </p:nvSpPr>
        <p:spPr/>
        <p:txBody>
          <a:bodyPr/>
          <a:lstStyle/>
          <a:p>
            <a:fld id="{AE8E49C8-7E1F-2848-A498-77FD2BA82529}" type="slidenum">
              <a:t>‹#›</a:t>
            </a:fld>
            <a:endParaRPr lang="en-US"/>
          </a:p>
        </p:txBody>
      </p:sp>
    </p:spTree>
    <p:extLst>
      <p:ext uri="{BB962C8B-B14F-4D97-AF65-F5344CB8AC3E}">
        <p14:creationId xmlns:p14="http://schemas.microsoft.com/office/powerpoint/2010/main" val="1058804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39E1DA-537B-8342-9770-E8E10FB94365}"/>
              </a:ext>
            </a:extLst>
          </p:cNvPr>
          <p:cNvSpPr>
            <a:spLocks noGrp="1"/>
          </p:cNvSpPr>
          <p:nvPr>
            <p:ph type="dt" sz="half" idx="10"/>
          </p:nvPr>
        </p:nvSpPr>
        <p:spPr/>
        <p:txBody>
          <a:bodyPr/>
          <a:lstStyle/>
          <a:p>
            <a:fld id="{48633074-8B88-4F4E-A5BC-6C8E3C69E647}" type="datetimeFigureOut">
              <a:t>6/1/2021</a:t>
            </a:fld>
            <a:endParaRPr lang="en-US"/>
          </a:p>
        </p:txBody>
      </p:sp>
      <p:sp>
        <p:nvSpPr>
          <p:cNvPr id="3" name="Footer Placeholder 2">
            <a:extLst>
              <a:ext uri="{FF2B5EF4-FFF2-40B4-BE49-F238E27FC236}">
                <a16:creationId xmlns:a16="http://schemas.microsoft.com/office/drawing/2014/main" id="{5BC0EA55-23BC-7846-A1E9-B46B9506FC7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84E422-E7D3-834F-B59D-7CCF2B0EFCF7}"/>
              </a:ext>
            </a:extLst>
          </p:cNvPr>
          <p:cNvSpPr>
            <a:spLocks noGrp="1"/>
          </p:cNvSpPr>
          <p:nvPr>
            <p:ph type="sldNum" sz="quarter" idx="12"/>
          </p:nvPr>
        </p:nvSpPr>
        <p:spPr/>
        <p:txBody>
          <a:bodyPr/>
          <a:lstStyle/>
          <a:p>
            <a:fld id="{AE8E49C8-7E1F-2848-A498-77FD2BA82529}" type="slidenum">
              <a:t>‹#›</a:t>
            </a:fld>
            <a:endParaRPr lang="en-US"/>
          </a:p>
        </p:txBody>
      </p:sp>
    </p:spTree>
    <p:extLst>
      <p:ext uri="{BB962C8B-B14F-4D97-AF65-F5344CB8AC3E}">
        <p14:creationId xmlns:p14="http://schemas.microsoft.com/office/powerpoint/2010/main" val="4121432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DB6D2-29AD-AC48-94B7-320A0CFA51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14A5242-47B5-3148-A90E-70FA754D2B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0C70D46-3B44-3D45-999A-A9442B71BF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18A9E1-40CB-544F-AFD1-26B8ADD179E5}"/>
              </a:ext>
            </a:extLst>
          </p:cNvPr>
          <p:cNvSpPr>
            <a:spLocks noGrp="1"/>
          </p:cNvSpPr>
          <p:nvPr>
            <p:ph type="dt" sz="half" idx="10"/>
          </p:nvPr>
        </p:nvSpPr>
        <p:spPr/>
        <p:txBody>
          <a:bodyPr/>
          <a:lstStyle/>
          <a:p>
            <a:fld id="{48633074-8B88-4F4E-A5BC-6C8E3C69E647}" type="datetimeFigureOut">
              <a:t>6/1/2021</a:t>
            </a:fld>
            <a:endParaRPr lang="en-US"/>
          </a:p>
        </p:txBody>
      </p:sp>
      <p:sp>
        <p:nvSpPr>
          <p:cNvPr id="6" name="Footer Placeholder 5">
            <a:extLst>
              <a:ext uri="{FF2B5EF4-FFF2-40B4-BE49-F238E27FC236}">
                <a16:creationId xmlns:a16="http://schemas.microsoft.com/office/drawing/2014/main" id="{41EE7585-AD7E-0D41-B2A7-F1F00212EB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5BF91D-34C7-2349-86E5-D7C462F18C36}"/>
              </a:ext>
            </a:extLst>
          </p:cNvPr>
          <p:cNvSpPr>
            <a:spLocks noGrp="1"/>
          </p:cNvSpPr>
          <p:nvPr>
            <p:ph type="sldNum" sz="quarter" idx="12"/>
          </p:nvPr>
        </p:nvSpPr>
        <p:spPr/>
        <p:txBody>
          <a:bodyPr/>
          <a:lstStyle/>
          <a:p>
            <a:fld id="{AE8E49C8-7E1F-2848-A498-77FD2BA82529}" type="slidenum">
              <a:t>‹#›</a:t>
            </a:fld>
            <a:endParaRPr lang="en-US"/>
          </a:p>
        </p:txBody>
      </p:sp>
    </p:spTree>
    <p:extLst>
      <p:ext uri="{BB962C8B-B14F-4D97-AF65-F5344CB8AC3E}">
        <p14:creationId xmlns:p14="http://schemas.microsoft.com/office/powerpoint/2010/main" val="5472464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A44A7-C085-F14F-9609-5690A808FC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145755E-CAF7-C24D-B9A8-665C4E1DD2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4B2E1E3-62D4-C749-A126-BB69AA8ACC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3A82B5-604C-5A4D-A63E-39494387243E}"/>
              </a:ext>
            </a:extLst>
          </p:cNvPr>
          <p:cNvSpPr>
            <a:spLocks noGrp="1"/>
          </p:cNvSpPr>
          <p:nvPr>
            <p:ph type="dt" sz="half" idx="10"/>
          </p:nvPr>
        </p:nvSpPr>
        <p:spPr/>
        <p:txBody>
          <a:bodyPr/>
          <a:lstStyle/>
          <a:p>
            <a:fld id="{48633074-8B88-4F4E-A5BC-6C8E3C69E647}" type="datetimeFigureOut">
              <a:t>6/1/2021</a:t>
            </a:fld>
            <a:endParaRPr lang="en-US"/>
          </a:p>
        </p:txBody>
      </p:sp>
      <p:sp>
        <p:nvSpPr>
          <p:cNvPr id="6" name="Footer Placeholder 5">
            <a:extLst>
              <a:ext uri="{FF2B5EF4-FFF2-40B4-BE49-F238E27FC236}">
                <a16:creationId xmlns:a16="http://schemas.microsoft.com/office/drawing/2014/main" id="{53DBCF76-B573-6541-B9D4-45E5EA5444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97228F-97FE-4244-816D-1C300277BE41}"/>
              </a:ext>
            </a:extLst>
          </p:cNvPr>
          <p:cNvSpPr>
            <a:spLocks noGrp="1"/>
          </p:cNvSpPr>
          <p:nvPr>
            <p:ph type="sldNum" sz="quarter" idx="12"/>
          </p:nvPr>
        </p:nvSpPr>
        <p:spPr/>
        <p:txBody>
          <a:bodyPr/>
          <a:lstStyle/>
          <a:p>
            <a:fld id="{AE8E49C8-7E1F-2848-A498-77FD2BA82529}" type="slidenum">
              <a:t>‹#›</a:t>
            </a:fld>
            <a:endParaRPr lang="en-US"/>
          </a:p>
        </p:txBody>
      </p:sp>
    </p:spTree>
    <p:extLst>
      <p:ext uri="{BB962C8B-B14F-4D97-AF65-F5344CB8AC3E}">
        <p14:creationId xmlns:p14="http://schemas.microsoft.com/office/powerpoint/2010/main" val="2211020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5C7269-E6DD-FF4D-ADBE-37BF031D98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DFEBA52-1326-5E4A-B068-BC35558A85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9FA9B8-AB56-B342-AACC-6D2E931AAD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633074-8B88-4F4E-A5BC-6C8E3C69E647}" type="datetimeFigureOut">
              <a:t>6/1/2021</a:t>
            </a:fld>
            <a:endParaRPr lang="en-US"/>
          </a:p>
        </p:txBody>
      </p:sp>
      <p:sp>
        <p:nvSpPr>
          <p:cNvPr id="5" name="Footer Placeholder 4">
            <a:extLst>
              <a:ext uri="{FF2B5EF4-FFF2-40B4-BE49-F238E27FC236}">
                <a16:creationId xmlns:a16="http://schemas.microsoft.com/office/drawing/2014/main" id="{5EE5BB7D-BC43-3543-8F3B-0711ED0257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80B017C-986A-3D47-AFB5-B48C5B42B7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8E49C8-7E1F-2848-A498-77FD2BA82529}" type="slidenum">
              <a:t>‹#›</a:t>
            </a:fld>
            <a:endParaRPr lang="en-US"/>
          </a:p>
        </p:txBody>
      </p:sp>
    </p:spTree>
    <p:extLst>
      <p:ext uri="{BB962C8B-B14F-4D97-AF65-F5344CB8AC3E}">
        <p14:creationId xmlns:p14="http://schemas.microsoft.com/office/powerpoint/2010/main" val="987292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4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85792-0F8E-6B4B-A9DD-B41289A2AAE7}"/>
              </a:ext>
            </a:extLst>
          </p:cNvPr>
          <p:cNvSpPr>
            <a:spLocks noGrp="1"/>
          </p:cNvSpPr>
          <p:nvPr>
            <p:ph type="ctrTitle"/>
          </p:nvPr>
        </p:nvSpPr>
        <p:spPr>
          <a:xfrm>
            <a:off x="211394" y="1106130"/>
            <a:ext cx="11769212" cy="2199778"/>
          </a:xfrm>
        </p:spPr>
        <p:txBody>
          <a:bodyPr>
            <a:noAutofit/>
          </a:bodyPr>
          <a:lstStyle/>
          <a:p>
            <a:pPr>
              <a:lnSpc>
                <a:spcPct val="150000"/>
              </a:lnSpc>
            </a:pPr>
            <a:r>
              <a:rPr lang="en-US" sz="3600" b="1" dirty="0"/>
              <a:t>Ca lâm sàng</a:t>
            </a:r>
            <a:br>
              <a:rPr lang="en-US" sz="5400" b="1" dirty="0">
                <a:solidFill>
                  <a:srgbClr val="FF0000"/>
                </a:solidFill>
                <a:latin typeface="Arial" panose="020B0604020202020204" pitchFamily="34" charset="0"/>
                <a:cs typeface="Arial" panose="020B0604020202020204" pitchFamily="34" charset="0"/>
              </a:rPr>
            </a:br>
            <a:r>
              <a:rPr lang="en-US" sz="5400" b="1" dirty="0" err="1">
                <a:solidFill>
                  <a:srgbClr val="FF0000"/>
                </a:solidFill>
                <a:latin typeface="Arial" panose="020B0604020202020204" pitchFamily="34" charset="0"/>
                <a:cs typeface="Arial" panose="020B0604020202020204" pitchFamily="34" charset="0"/>
              </a:rPr>
              <a:t>Xuất</a:t>
            </a:r>
            <a:r>
              <a:rPr lang="en-US" sz="5400" b="1" dirty="0">
                <a:solidFill>
                  <a:srgbClr val="FF0000"/>
                </a:solidFill>
                <a:latin typeface="Arial" panose="020B0604020202020204" pitchFamily="34" charset="0"/>
                <a:cs typeface="Arial" panose="020B0604020202020204" pitchFamily="34" charset="0"/>
              </a:rPr>
              <a:t> </a:t>
            </a:r>
            <a:r>
              <a:rPr lang="en-US" sz="5400" b="1" dirty="0" err="1">
                <a:solidFill>
                  <a:srgbClr val="FF0000"/>
                </a:solidFill>
                <a:latin typeface="Arial" panose="020B0604020202020204" pitchFamily="34" charset="0"/>
                <a:cs typeface="Arial" panose="020B0604020202020204" pitchFamily="34" charset="0"/>
              </a:rPr>
              <a:t>huyết</a:t>
            </a:r>
            <a:r>
              <a:rPr lang="en-US" sz="5400" b="1" dirty="0">
                <a:solidFill>
                  <a:srgbClr val="FF0000"/>
                </a:solidFill>
                <a:latin typeface="Arial" panose="020B0604020202020204" pitchFamily="34" charset="0"/>
                <a:cs typeface="Arial" panose="020B0604020202020204" pitchFamily="34" charset="0"/>
              </a:rPr>
              <a:t> </a:t>
            </a:r>
            <a:r>
              <a:rPr lang="en-US" sz="5400" b="1" dirty="0" err="1">
                <a:solidFill>
                  <a:srgbClr val="FF0000"/>
                </a:solidFill>
                <a:latin typeface="Arial" panose="020B0604020202020204" pitchFamily="34" charset="0"/>
                <a:cs typeface="Arial" panose="020B0604020202020204" pitchFamily="34" charset="0"/>
              </a:rPr>
              <a:t>giảm</a:t>
            </a:r>
            <a:r>
              <a:rPr lang="en-US" sz="5400" b="1" dirty="0">
                <a:solidFill>
                  <a:srgbClr val="FF0000"/>
                </a:solidFill>
                <a:latin typeface="Arial" panose="020B0604020202020204" pitchFamily="34" charset="0"/>
                <a:cs typeface="Arial" panose="020B0604020202020204" pitchFamily="34" charset="0"/>
              </a:rPr>
              <a:t> </a:t>
            </a:r>
            <a:r>
              <a:rPr lang="en-US" sz="5400" b="1" dirty="0" err="1">
                <a:solidFill>
                  <a:srgbClr val="FF0000"/>
                </a:solidFill>
                <a:latin typeface="Arial" panose="020B0604020202020204" pitchFamily="34" charset="0"/>
                <a:cs typeface="Arial" panose="020B0604020202020204" pitchFamily="34" charset="0"/>
              </a:rPr>
              <a:t>tiểu</a:t>
            </a:r>
            <a:r>
              <a:rPr lang="en-US" sz="5400" b="1" dirty="0">
                <a:solidFill>
                  <a:srgbClr val="FF0000"/>
                </a:solidFill>
                <a:latin typeface="Arial" panose="020B0604020202020204" pitchFamily="34" charset="0"/>
                <a:cs typeface="Arial" panose="020B0604020202020204" pitchFamily="34" charset="0"/>
              </a:rPr>
              <a:t> </a:t>
            </a:r>
            <a:r>
              <a:rPr lang="en-US" sz="5400" b="1" dirty="0" err="1">
                <a:solidFill>
                  <a:srgbClr val="FF0000"/>
                </a:solidFill>
                <a:latin typeface="Arial" panose="020B0604020202020204" pitchFamily="34" charset="0"/>
                <a:cs typeface="Arial" panose="020B0604020202020204" pitchFamily="34" charset="0"/>
              </a:rPr>
              <a:t>cầu</a:t>
            </a:r>
            <a:r>
              <a:rPr lang="en-US" sz="5400" b="1" dirty="0">
                <a:solidFill>
                  <a:srgbClr val="FF0000"/>
                </a:solidFill>
                <a:latin typeface="Arial" panose="020B0604020202020204" pitchFamily="34" charset="0"/>
                <a:cs typeface="Arial" panose="020B0604020202020204" pitchFamily="34" charset="0"/>
              </a:rPr>
              <a:t> </a:t>
            </a:r>
            <a:r>
              <a:rPr lang="en-US" sz="5400" b="1" dirty="0" err="1">
                <a:solidFill>
                  <a:srgbClr val="FF0000"/>
                </a:solidFill>
                <a:latin typeface="Arial" panose="020B0604020202020204" pitchFamily="34" charset="0"/>
                <a:cs typeface="Arial" panose="020B0604020202020204" pitchFamily="34" charset="0"/>
              </a:rPr>
              <a:t>miễn</a:t>
            </a:r>
            <a:r>
              <a:rPr lang="en-US" sz="5400" b="1" dirty="0">
                <a:solidFill>
                  <a:srgbClr val="FF0000"/>
                </a:solidFill>
                <a:latin typeface="Arial" panose="020B0604020202020204" pitchFamily="34" charset="0"/>
                <a:cs typeface="Arial" panose="020B0604020202020204" pitchFamily="34" charset="0"/>
              </a:rPr>
              <a:t> </a:t>
            </a:r>
            <a:r>
              <a:rPr lang="en-US" sz="5400" b="1" dirty="0" err="1">
                <a:solidFill>
                  <a:srgbClr val="FF0000"/>
                </a:solidFill>
                <a:latin typeface="Arial" panose="020B0604020202020204" pitchFamily="34" charset="0"/>
                <a:cs typeface="Arial" panose="020B0604020202020204" pitchFamily="34" charset="0"/>
              </a:rPr>
              <a:t>dịch</a:t>
            </a:r>
            <a:r>
              <a:rPr lang="en-US" sz="5400" b="1" dirty="0">
                <a:solidFill>
                  <a:srgbClr val="FF0000"/>
                </a:solidFill>
                <a:latin typeface="Arial" panose="020B0604020202020204" pitchFamily="34" charset="0"/>
                <a:cs typeface="Arial" panose="020B0604020202020204" pitchFamily="34" charset="0"/>
              </a:rPr>
              <a:t> </a:t>
            </a:r>
          </a:p>
        </p:txBody>
      </p:sp>
      <p:sp>
        <p:nvSpPr>
          <p:cNvPr id="3" name="Subtitle 2">
            <a:extLst>
              <a:ext uri="{FF2B5EF4-FFF2-40B4-BE49-F238E27FC236}">
                <a16:creationId xmlns:a16="http://schemas.microsoft.com/office/drawing/2014/main" id="{27375A0F-83A5-A94E-B776-314071C4B5B5}"/>
              </a:ext>
            </a:extLst>
          </p:cNvPr>
          <p:cNvSpPr>
            <a:spLocks noGrp="1"/>
          </p:cNvSpPr>
          <p:nvPr>
            <p:ph type="subTitle" idx="1"/>
          </p:nvPr>
        </p:nvSpPr>
        <p:spPr>
          <a:xfrm>
            <a:off x="746021" y="3643964"/>
            <a:ext cx="10699955" cy="1655762"/>
          </a:xfrm>
        </p:spPr>
        <p:txBody>
          <a:bodyPr/>
          <a:lstStyle/>
          <a:p>
            <a:r>
              <a:rPr lang="en-US" b="1" dirty="0"/>
              <a:t>BSCKI. NGUYỄN QUỐC THÀNH</a:t>
            </a:r>
          </a:p>
          <a:p>
            <a:r>
              <a:rPr lang="en-US" b="1" dirty="0"/>
              <a:t>PGS.TS. HUỲNH NGHĨA</a:t>
            </a:r>
          </a:p>
          <a:p>
            <a:r>
              <a:rPr lang="en-US" b="1" dirty="0"/>
              <a:t>BỘ MÔN HUYẾT HỌC – KHOA Y – ĐẠI HỌC Y DƯỢC TPHCM</a:t>
            </a:r>
          </a:p>
        </p:txBody>
      </p:sp>
      <p:sp>
        <p:nvSpPr>
          <p:cNvPr id="4" name="Rectangle 3"/>
          <p:cNvSpPr/>
          <p:nvPr/>
        </p:nvSpPr>
        <p:spPr>
          <a:xfrm>
            <a:off x="337626" y="3305907"/>
            <a:ext cx="11642980" cy="10902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503938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59F64-A3F4-B64F-AE1F-DEF7264D7E4E}"/>
              </a:ext>
            </a:extLst>
          </p:cNvPr>
          <p:cNvSpPr>
            <a:spLocks noGrp="1"/>
          </p:cNvSpPr>
          <p:nvPr>
            <p:ph type="title"/>
          </p:nvPr>
        </p:nvSpPr>
        <p:spPr/>
        <p:txBody>
          <a:bodyPr/>
          <a:lstStyle/>
          <a:p>
            <a:pPr marL="571500" indent="-571500">
              <a:buFont typeface="Wingdings" pitchFamily="2" charset="2"/>
              <a:buChar char="Ø"/>
            </a:pPr>
            <a:r>
              <a:rPr lang="en-US" b="1">
                <a:solidFill>
                  <a:srgbClr val="FF0000"/>
                </a:solidFill>
              </a:rPr>
              <a:t>CA LÂM SÀNG</a:t>
            </a:r>
          </a:p>
        </p:txBody>
      </p:sp>
      <p:sp>
        <p:nvSpPr>
          <p:cNvPr id="3" name="Content Placeholder 2">
            <a:extLst>
              <a:ext uri="{FF2B5EF4-FFF2-40B4-BE49-F238E27FC236}">
                <a16:creationId xmlns:a16="http://schemas.microsoft.com/office/drawing/2014/main" id="{9039AEC2-FD36-D046-B6D8-68804D93D921}"/>
              </a:ext>
            </a:extLst>
          </p:cNvPr>
          <p:cNvSpPr>
            <a:spLocks noGrp="1"/>
          </p:cNvSpPr>
          <p:nvPr>
            <p:ph idx="1"/>
          </p:nvPr>
        </p:nvSpPr>
        <p:spPr/>
        <p:txBody>
          <a:bodyPr>
            <a:normAutofit lnSpcReduction="10000"/>
          </a:bodyPr>
          <a:lstStyle/>
          <a:p>
            <a:pPr marL="514350" indent="-514350" algn="just">
              <a:lnSpc>
                <a:spcPct val="150000"/>
              </a:lnSpc>
              <a:spcBef>
                <a:spcPts val="0"/>
              </a:spcBef>
              <a:buFont typeface="+mj-lt"/>
              <a:buAutoNum type="arabicPeriod" startAt="2"/>
            </a:pPr>
            <a:r>
              <a:rPr lang="en-US" b="1" dirty="0">
                <a:solidFill>
                  <a:srgbClr val="0070C0"/>
                </a:solidFill>
              </a:rPr>
              <a:t>Các nguyên nhân có thể gây ra các biểu hiện trên:</a:t>
            </a:r>
          </a:p>
          <a:p>
            <a:pPr marL="889000" indent="-349250" algn="just">
              <a:lnSpc>
                <a:spcPct val="150000"/>
              </a:lnSpc>
              <a:spcBef>
                <a:spcPts val="0"/>
              </a:spcBef>
              <a:buFont typeface="System Font Regular"/>
              <a:buChar char="-"/>
            </a:pPr>
            <a:r>
              <a:rPr lang="en-US" dirty="0">
                <a:solidFill>
                  <a:srgbClr val="FF0000"/>
                </a:solidFill>
              </a:rPr>
              <a:t>Nhiều vết bầm da: </a:t>
            </a:r>
            <a:r>
              <a:rPr lang="en-US" dirty="0"/>
              <a:t>dị ứng, côn trùng cắn, chấn thương, rối loạn đông cầm máu</a:t>
            </a:r>
          </a:p>
          <a:p>
            <a:pPr marL="889000" indent="-349250" algn="just">
              <a:lnSpc>
                <a:spcPct val="150000"/>
              </a:lnSpc>
              <a:spcBef>
                <a:spcPts val="0"/>
              </a:spcBef>
              <a:buFont typeface="System Font Regular"/>
              <a:buChar char="-"/>
            </a:pPr>
            <a:r>
              <a:rPr lang="en-US" dirty="0">
                <a:solidFill>
                  <a:srgbClr val="FF0000"/>
                </a:solidFill>
              </a:rPr>
              <a:t>Chảy máu răng không cầm: </a:t>
            </a:r>
            <a:r>
              <a:rPr lang="en-US" dirty="0"/>
              <a:t>viêm nướu răng, chấn thương, rối loạn đông cầm máu</a:t>
            </a:r>
          </a:p>
          <a:p>
            <a:pPr marL="889000" indent="-349250" algn="just">
              <a:lnSpc>
                <a:spcPct val="150000"/>
              </a:lnSpc>
              <a:spcBef>
                <a:spcPts val="0"/>
              </a:spcBef>
              <a:buFont typeface="System Font Regular"/>
              <a:buChar char="-"/>
            </a:pPr>
            <a:r>
              <a:rPr lang="en-US" dirty="0">
                <a:solidFill>
                  <a:srgbClr val="FF0000"/>
                </a:solidFill>
              </a:rPr>
              <a:t>Phối hợp cả 2 triệu chứng: </a:t>
            </a:r>
            <a:r>
              <a:rPr lang="en-US" dirty="0"/>
              <a:t>Chấn thương, Rối loạn đông cầm máu</a:t>
            </a:r>
          </a:p>
          <a:p>
            <a:pPr marL="889000" indent="-349250" algn="just">
              <a:lnSpc>
                <a:spcPct val="150000"/>
              </a:lnSpc>
              <a:spcBef>
                <a:spcPts val="0"/>
              </a:spcBef>
              <a:buFont typeface="System Font Regular"/>
              <a:buChar char="-"/>
            </a:pPr>
            <a:endParaRPr lang="en-US" dirty="0"/>
          </a:p>
        </p:txBody>
      </p:sp>
    </p:spTree>
    <p:extLst>
      <p:ext uri="{BB962C8B-B14F-4D97-AF65-F5344CB8AC3E}">
        <p14:creationId xmlns:p14="http://schemas.microsoft.com/office/powerpoint/2010/main" val="1978860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59F64-A3F4-B64F-AE1F-DEF7264D7E4E}"/>
              </a:ext>
            </a:extLst>
          </p:cNvPr>
          <p:cNvSpPr>
            <a:spLocks noGrp="1"/>
          </p:cNvSpPr>
          <p:nvPr>
            <p:ph type="title"/>
          </p:nvPr>
        </p:nvSpPr>
        <p:spPr>
          <a:xfrm>
            <a:off x="838200" y="131353"/>
            <a:ext cx="10515600" cy="1325563"/>
          </a:xfrm>
        </p:spPr>
        <p:txBody>
          <a:bodyPr/>
          <a:lstStyle/>
          <a:p>
            <a:pPr marL="571500" indent="-571500">
              <a:buFont typeface="Wingdings" pitchFamily="2" charset="2"/>
              <a:buChar char="Ø"/>
            </a:pPr>
            <a:r>
              <a:rPr lang="en-US" b="1" dirty="0">
                <a:solidFill>
                  <a:srgbClr val="FF0000"/>
                </a:solidFill>
              </a:rPr>
              <a:t>CA LÂM SÀNG</a:t>
            </a:r>
          </a:p>
        </p:txBody>
      </p:sp>
      <p:sp>
        <p:nvSpPr>
          <p:cNvPr id="3" name="Content Placeholder 2">
            <a:extLst>
              <a:ext uri="{FF2B5EF4-FFF2-40B4-BE49-F238E27FC236}">
                <a16:creationId xmlns:a16="http://schemas.microsoft.com/office/drawing/2014/main" id="{9039AEC2-FD36-D046-B6D8-68804D93D921}"/>
              </a:ext>
            </a:extLst>
          </p:cNvPr>
          <p:cNvSpPr>
            <a:spLocks noGrp="1"/>
          </p:cNvSpPr>
          <p:nvPr>
            <p:ph idx="1"/>
          </p:nvPr>
        </p:nvSpPr>
        <p:spPr>
          <a:xfrm>
            <a:off x="556751" y="1231833"/>
            <a:ext cx="11078498" cy="5401084"/>
          </a:xfrm>
        </p:spPr>
        <p:txBody>
          <a:bodyPr>
            <a:normAutofit fontScale="85000" lnSpcReduction="20000"/>
          </a:bodyPr>
          <a:lstStyle/>
          <a:p>
            <a:pPr marL="571500" indent="-571500">
              <a:lnSpc>
                <a:spcPct val="150000"/>
              </a:lnSpc>
              <a:spcBef>
                <a:spcPts val="0"/>
              </a:spcBef>
              <a:buFont typeface="+mj-lt"/>
              <a:buAutoNum type="romanUcPeriod"/>
            </a:pPr>
            <a:r>
              <a:rPr lang="en-US" sz="2600" b="1" dirty="0" err="1">
                <a:solidFill>
                  <a:srgbClr val="00B050"/>
                </a:solidFill>
              </a:rPr>
              <a:t>Hành</a:t>
            </a:r>
            <a:r>
              <a:rPr lang="en-US" sz="2600" b="1" dirty="0">
                <a:solidFill>
                  <a:srgbClr val="00B050"/>
                </a:solidFill>
              </a:rPr>
              <a:t> </a:t>
            </a:r>
            <a:r>
              <a:rPr lang="en-US" sz="2600" b="1" dirty="0" err="1">
                <a:solidFill>
                  <a:srgbClr val="00B050"/>
                </a:solidFill>
              </a:rPr>
              <a:t>chánh</a:t>
            </a:r>
            <a:r>
              <a:rPr lang="en-US" sz="2600" b="1" dirty="0">
                <a:solidFill>
                  <a:srgbClr val="00B050"/>
                </a:solidFill>
              </a:rPr>
              <a:t>: </a:t>
            </a:r>
          </a:p>
          <a:p>
            <a:pPr marL="495300" indent="393700">
              <a:lnSpc>
                <a:spcPct val="150000"/>
              </a:lnSpc>
              <a:spcBef>
                <a:spcPts val="0"/>
              </a:spcBef>
              <a:buFont typeface="System Font Regular"/>
              <a:buChar char="-"/>
            </a:pPr>
            <a:r>
              <a:rPr lang="en-US" sz="2400" dirty="0"/>
              <a:t>BN </a:t>
            </a:r>
            <a:r>
              <a:rPr lang="en-US" sz="2400" dirty="0" err="1"/>
              <a:t>nữ</a:t>
            </a:r>
            <a:r>
              <a:rPr lang="en-US" sz="2400" dirty="0"/>
              <a:t>, 20 </a:t>
            </a:r>
            <a:r>
              <a:rPr lang="en-US" sz="2400" dirty="0" err="1"/>
              <a:t>tuổi</a:t>
            </a:r>
            <a:r>
              <a:rPr lang="en-US" sz="2400" dirty="0"/>
              <a:t>		</a:t>
            </a:r>
            <a:r>
              <a:rPr lang="en-US" sz="2400" dirty="0" err="1"/>
              <a:t>Địa</a:t>
            </a:r>
            <a:r>
              <a:rPr lang="en-US" sz="2400" dirty="0"/>
              <a:t> </a:t>
            </a:r>
            <a:r>
              <a:rPr lang="en-US" sz="2400" dirty="0" err="1"/>
              <a:t>chỉ</a:t>
            </a:r>
            <a:r>
              <a:rPr lang="en-US" sz="2400" dirty="0"/>
              <a:t>: </a:t>
            </a:r>
            <a:r>
              <a:rPr lang="en-US" sz="2400" dirty="0" err="1"/>
              <a:t>Vĩnh</a:t>
            </a:r>
            <a:r>
              <a:rPr lang="en-US" sz="2400" dirty="0"/>
              <a:t> Long		</a:t>
            </a:r>
            <a:r>
              <a:rPr lang="en-US" sz="2400" dirty="0" err="1"/>
              <a:t>Nghề</a:t>
            </a:r>
            <a:r>
              <a:rPr lang="en-US" sz="2400" dirty="0"/>
              <a:t> </a:t>
            </a:r>
            <a:r>
              <a:rPr lang="en-US" sz="2400" dirty="0" err="1"/>
              <a:t>nghiệp</a:t>
            </a:r>
            <a:r>
              <a:rPr lang="en-US" sz="2400" dirty="0"/>
              <a:t>: </a:t>
            </a:r>
            <a:r>
              <a:rPr lang="en-US" sz="2400" dirty="0" err="1"/>
              <a:t>sinh</a:t>
            </a:r>
            <a:r>
              <a:rPr lang="en-US" sz="2400" dirty="0"/>
              <a:t> </a:t>
            </a:r>
            <a:r>
              <a:rPr lang="en-US" sz="2400" dirty="0" err="1"/>
              <a:t>viên</a:t>
            </a:r>
            <a:endParaRPr lang="en-US" sz="2400" dirty="0"/>
          </a:p>
          <a:p>
            <a:pPr marL="495300" indent="393700">
              <a:lnSpc>
                <a:spcPct val="150000"/>
              </a:lnSpc>
              <a:spcBef>
                <a:spcPts val="0"/>
              </a:spcBef>
              <a:buFont typeface="System Font Regular"/>
              <a:buChar char="-"/>
            </a:pPr>
            <a:r>
              <a:rPr lang="en-US" sz="2400" dirty="0" err="1"/>
              <a:t>Nhập</a:t>
            </a:r>
            <a:r>
              <a:rPr lang="en-US" sz="2400" dirty="0"/>
              <a:t> </a:t>
            </a:r>
            <a:r>
              <a:rPr lang="en-US" sz="2400" dirty="0" err="1"/>
              <a:t>viện</a:t>
            </a:r>
            <a:r>
              <a:rPr lang="en-US" sz="2400" dirty="0"/>
              <a:t> </a:t>
            </a:r>
            <a:r>
              <a:rPr lang="en-US" sz="2400" dirty="0" err="1"/>
              <a:t>vào</a:t>
            </a:r>
            <a:r>
              <a:rPr lang="en-US" sz="2400" dirty="0"/>
              <a:t> </a:t>
            </a:r>
            <a:r>
              <a:rPr lang="en-US" sz="2400" dirty="0" err="1"/>
              <a:t>ngày</a:t>
            </a:r>
            <a:r>
              <a:rPr lang="en-US" sz="2400" dirty="0"/>
              <a:t> </a:t>
            </a:r>
            <a:r>
              <a:rPr lang="en-US" sz="2400" dirty="0" err="1"/>
              <a:t>thứ</a:t>
            </a:r>
            <a:r>
              <a:rPr lang="en-US" sz="2400" dirty="0"/>
              <a:t> 3 </a:t>
            </a:r>
            <a:r>
              <a:rPr lang="en-US" sz="2400" dirty="0" err="1"/>
              <a:t>của</a:t>
            </a:r>
            <a:r>
              <a:rPr lang="en-US" sz="2400" dirty="0"/>
              <a:t> </a:t>
            </a:r>
            <a:r>
              <a:rPr lang="en-US" sz="2400" dirty="0" err="1"/>
              <a:t>bệnh</a:t>
            </a:r>
            <a:endParaRPr lang="en-US" sz="2400" dirty="0"/>
          </a:p>
          <a:p>
            <a:pPr marL="495300" indent="393700">
              <a:lnSpc>
                <a:spcPct val="150000"/>
              </a:lnSpc>
              <a:spcBef>
                <a:spcPts val="0"/>
              </a:spcBef>
              <a:buFont typeface="System Font Regular"/>
              <a:buChar char="-"/>
            </a:pPr>
            <a:r>
              <a:rPr lang="en-US" sz="2400" dirty="0" err="1"/>
              <a:t>Lý</a:t>
            </a:r>
            <a:r>
              <a:rPr lang="en-US" sz="2400" dirty="0"/>
              <a:t> do </a:t>
            </a:r>
            <a:r>
              <a:rPr lang="en-US" sz="2400" dirty="0" err="1"/>
              <a:t>vào</a:t>
            </a:r>
            <a:r>
              <a:rPr lang="en-US" sz="2400" dirty="0"/>
              <a:t> </a:t>
            </a:r>
            <a:r>
              <a:rPr lang="en-US" sz="2400" dirty="0" err="1"/>
              <a:t>viện</a:t>
            </a:r>
            <a:r>
              <a:rPr lang="en-US" sz="2400" dirty="0"/>
              <a:t> : </a:t>
            </a:r>
            <a:r>
              <a:rPr lang="en-US" sz="2400" dirty="0" err="1"/>
              <a:t>Nhiều</a:t>
            </a:r>
            <a:r>
              <a:rPr lang="en-US" sz="2400" dirty="0"/>
              <a:t> </a:t>
            </a:r>
            <a:r>
              <a:rPr lang="en-US" sz="2400" dirty="0" err="1"/>
              <a:t>vết</a:t>
            </a:r>
            <a:r>
              <a:rPr lang="en-US" sz="2400" dirty="0"/>
              <a:t> </a:t>
            </a:r>
            <a:r>
              <a:rPr lang="en-US" sz="2400" dirty="0" err="1"/>
              <a:t>bầm</a:t>
            </a:r>
            <a:r>
              <a:rPr lang="en-US" sz="2400" dirty="0"/>
              <a:t> ở da </a:t>
            </a:r>
            <a:r>
              <a:rPr lang="en-US" sz="2400" dirty="0" err="1"/>
              <a:t>và</a:t>
            </a:r>
            <a:r>
              <a:rPr lang="en-US" sz="2400" dirty="0"/>
              <a:t> </a:t>
            </a:r>
            <a:r>
              <a:rPr lang="en-US" sz="2400" dirty="0" err="1"/>
              <a:t>chảy</a:t>
            </a:r>
            <a:r>
              <a:rPr lang="en-US" sz="2400" dirty="0"/>
              <a:t> </a:t>
            </a:r>
            <a:r>
              <a:rPr lang="en-US" sz="2400" dirty="0" err="1"/>
              <a:t>máu</a:t>
            </a:r>
            <a:r>
              <a:rPr lang="en-US" sz="2400" dirty="0"/>
              <a:t> </a:t>
            </a:r>
            <a:r>
              <a:rPr lang="en-US" sz="2400" dirty="0" err="1"/>
              <a:t>răng</a:t>
            </a:r>
            <a:r>
              <a:rPr lang="en-US" sz="2400" dirty="0"/>
              <a:t> </a:t>
            </a:r>
            <a:r>
              <a:rPr lang="en-US" sz="2400" dirty="0" err="1"/>
              <a:t>không</a:t>
            </a:r>
            <a:r>
              <a:rPr lang="en-US" sz="2400" dirty="0"/>
              <a:t> </a:t>
            </a:r>
            <a:r>
              <a:rPr lang="en-US" sz="2400" dirty="0" err="1"/>
              <a:t>cầm</a:t>
            </a:r>
            <a:r>
              <a:rPr lang="en-US" sz="2400" dirty="0"/>
              <a:t> </a:t>
            </a:r>
          </a:p>
          <a:p>
            <a:pPr marL="585788" indent="-571500">
              <a:lnSpc>
                <a:spcPct val="150000"/>
              </a:lnSpc>
              <a:spcBef>
                <a:spcPts val="0"/>
              </a:spcBef>
              <a:buFont typeface="+mj-lt"/>
              <a:buAutoNum type="romanUcPeriod" startAt="2"/>
            </a:pPr>
            <a:r>
              <a:rPr lang="en-US" sz="2600" b="1" dirty="0" err="1">
                <a:solidFill>
                  <a:srgbClr val="00B050"/>
                </a:solidFill>
              </a:rPr>
              <a:t>Bệnh</a:t>
            </a:r>
            <a:r>
              <a:rPr lang="en-US" sz="2600" b="1" dirty="0">
                <a:solidFill>
                  <a:srgbClr val="00B050"/>
                </a:solidFill>
              </a:rPr>
              <a:t> </a:t>
            </a:r>
            <a:r>
              <a:rPr lang="en-US" sz="2600" b="1" dirty="0" err="1">
                <a:solidFill>
                  <a:srgbClr val="00B050"/>
                </a:solidFill>
              </a:rPr>
              <a:t>sử</a:t>
            </a:r>
            <a:r>
              <a:rPr lang="en-US" sz="2600" b="1" dirty="0">
                <a:solidFill>
                  <a:srgbClr val="00B050"/>
                </a:solidFill>
              </a:rPr>
              <a:t>: </a:t>
            </a:r>
          </a:p>
          <a:p>
            <a:pPr marL="495300" indent="350838">
              <a:lnSpc>
                <a:spcPct val="150000"/>
              </a:lnSpc>
              <a:spcBef>
                <a:spcPts val="0"/>
              </a:spcBef>
              <a:buFont typeface="System Font Regular"/>
              <a:buChar char="-"/>
            </a:pPr>
            <a:r>
              <a:rPr lang="en-US" sz="2400" dirty="0"/>
              <a:t>3 </a:t>
            </a:r>
            <a:r>
              <a:rPr lang="en-US" sz="2400" dirty="0" err="1"/>
              <a:t>ngày</a:t>
            </a:r>
            <a:r>
              <a:rPr lang="vi-VN" sz="2400" dirty="0"/>
              <a:t> nay tự nhiên nổi vết bầm ở da rải rác vùng ngực, bụng, vùng đùi và cánh tay hai bên, (T) &gt; (P).</a:t>
            </a:r>
          </a:p>
          <a:p>
            <a:pPr marL="495300" indent="350838">
              <a:lnSpc>
                <a:spcPct val="150000"/>
              </a:lnSpc>
              <a:spcBef>
                <a:spcPts val="0"/>
              </a:spcBef>
              <a:buFont typeface="System Font Regular"/>
              <a:buChar char="-"/>
            </a:pPr>
            <a:r>
              <a:rPr lang="vi-VN" sz="2400" dirty="0"/>
              <a:t>Vết bầm xuất hiện tự nhiên, to nhỏ không đều nhau, không mất đi khi ấn, không đau, không ngứa, xuất hiện ngày càng nhiều hơn rải rác toàn thân.</a:t>
            </a:r>
          </a:p>
          <a:p>
            <a:pPr marL="495300" indent="350838">
              <a:lnSpc>
                <a:spcPct val="150000"/>
              </a:lnSpc>
              <a:spcBef>
                <a:spcPts val="0"/>
              </a:spcBef>
              <a:buFont typeface="System Font Regular"/>
              <a:buChar char="-"/>
            </a:pPr>
            <a:r>
              <a:rPr lang="vi-VN" sz="2400" dirty="0"/>
              <a:t>Đến cùng ngày nhập viện,</a:t>
            </a:r>
            <a:r>
              <a:rPr lang="en-US" sz="2400" dirty="0"/>
              <a:t> </a:t>
            </a:r>
            <a:r>
              <a:rPr lang="en-US" sz="2400" dirty="0" err="1"/>
              <a:t>bệnh</a:t>
            </a:r>
            <a:r>
              <a:rPr lang="en-US" sz="2400" dirty="0"/>
              <a:t> </a:t>
            </a:r>
            <a:r>
              <a:rPr lang="en-US" sz="2400" dirty="0" err="1"/>
              <a:t>nhân</a:t>
            </a:r>
            <a:r>
              <a:rPr lang="en-US" sz="2400" dirty="0"/>
              <a:t> </a:t>
            </a:r>
            <a:r>
              <a:rPr lang="vi-VN" sz="2400" dirty="0"/>
              <a:t>phát hiện </a:t>
            </a:r>
            <a:r>
              <a:rPr lang="en-US" sz="2400" dirty="0" err="1"/>
              <a:t>chảy</a:t>
            </a:r>
            <a:r>
              <a:rPr lang="vi-VN" sz="2400" dirty="0"/>
              <a:t> máu chân răng khi thức dậy, chảy rỉ rả không cầm nên đến k</a:t>
            </a:r>
            <a:r>
              <a:rPr lang="en-US" sz="2400" dirty="0" err="1"/>
              <a:t>hám</a:t>
            </a:r>
            <a:r>
              <a:rPr lang="vi-VN" sz="2400" dirty="0"/>
              <a:t> và nhập viện.</a:t>
            </a:r>
          </a:p>
          <a:p>
            <a:pPr marL="585788" indent="-571500">
              <a:lnSpc>
                <a:spcPct val="150000"/>
              </a:lnSpc>
              <a:spcBef>
                <a:spcPts val="0"/>
              </a:spcBef>
              <a:buFont typeface="+mj-lt"/>
              <a:buAutoNum type="romanUcPeriod" startAt="3"/>
            </a:pPr>
            <a:r>
              <a:rPr lang="en-US" sz="2600" b="1" dirty="0" err="1">
                <a:solidFill>
                  <a:srgbClr val="00B050"/>
                </a:solidFill>
              </a:rPr>
              <a:t>Tiền</a:t>
            </a:r>
            <a:r>
              <a:rPr lang="en-US" sz="2600" b="1" dirty="0">
                <a:solidFill>
                  <a:srgbClr val="00B050"/>
                </a:solidFill>
              </a:rPr>
              <a:t> </a:t>
            </a:r>
            <a:r>
              <a:rPr lang="en-US" sz="2600" b="1" dirty="0" err="1">
                <a:solidFill>
                  <a:srgbClr val="00B050"/>
                </a:solidFill>
              </a:rPr>
              <a:t>căn</a:t>
            </a:r>
            <a:r>
              <a:rPr lang="en-US" sz="2600" b="1" dirty="0">
                <a:solidFill>
                  <a:srgbClr val="00B050"/>
                </a:solidFill>
              </a:rPr>
              <a:t>: </a:t>
            </a:r>
            <a:r>
              <a:rPr lang="en-US" sz="2400" dirty="0" err="1"/>
              <a:t>Chưa</a:t>
            </a:r>
            <a:r>
              <a:rPr lang="en-US" sz="2400" dirty="0"/>
              <a:t> </a:t>
            </a:r>
            <a:r>
              <a:rPr lang="en-US" sz="2400" dirty="0" err="1"/>
              <a:t>ghi</a:t>
            </a:r>
            <a:r>
              <a:rPr lang="en-US" sz="2400" dirty="0"/>
              <a:t> </a:t>
            </a:r>
            <a:r>
              <a:rPr lang="en-US" sz="2400" dirty="0" err="1"/>
              <a:t>nhận</a:t>
            </a:r>
            <a:r>
              <a:rPr lang="en-US" sz="2400" dirty="0"/>
              <a:t> </a:t>
            </a:r>
            <a:r>
              <a:rPr lang="en-US" sz="2400" dirty="0" err="1"/>
              <a:t>bệnh</a:t>
            </a:r>
            <a:r>
              <a:rPr lang="en-US" sz="2400" dirty="0"/>
              <a:t> </a:t>
            </a:r>
            <a:r>
              <a:rPr lang="en-US" sz="2400" dirty="0" err="1"/>
              <a:t>lý</a:t>
            </a:r>
            <a:r>
              <a:rPr lang="en-US" sz="2400" dirty="0"/>
              <a:t> </a:t>
            </a:r>
            <a:r>
              <a:rPr lang="en-US" sz="2400" dirty="0" err="1"/>
              <a:t>của</a:t>
            </a:r>
            <a:r>
              <a:rPr lang="en-US" sz="2400" dirty="0"/>
              <a:t> </a:t>
            </a:r>
            <a:r>
              <a:rPr lang="en-US" sz="2400" dirty="0" err="1"/>
              <a:t>bệnh</a:t>
            </a:r>
            <a:r>
              <a:rPr lang="en-US" sz="2400" dirty="0"/>
              <a:t> </a:t>
            </a:r>
            <a:r>
              <a:rPr lang="en-US" sz="2400" dirty="0" err="1"/>
              <a:t>nhân</a:t>
            </a:r>
            <a:r>
              <a:rPr lang="en-US" sz="2400" dirty="0"/>
              <a:t> </a:t>
            </a:r>
            <a:r>
              <a:rPr lang="en-US" sz="2400" dirty="0" err="1"/>
              <a:t>và</a:t>
            </a:r>
            <a:r>
              <a:rPr lang="en-US" sz="2400" dirty="0"/>
              <a:t> </a:t>
            </a:r>
            <a:r>
              <a:rPr lang="en-US" sz="2400" dirty="0" err="1"/>
              <a:t>gia</a:t>
            </a:r>
            <a:r>
              <a:rPr lang="en-US" sz="2400" dirty="0"/>
              <a:t> </a:t>
            </a:r>
            <a:r>
              <a:rPr lang="en-US" sz="2400" dirty="0" err="1"/>
              <a:t>đình</a:t>
            </a:r>
            <a:r>
              <a:rPr lang="en-US" sz="2400" dirty="0"/>
              <a:t>. BN </a:t>
            </a:r>
            <a:r>
              <a:rPr lang="en-US" sz="2400" dirty="0" err="1"/>
              <a:t>chưa</a:t>
            </a:r>
            <a:r>
              <a:rPr lang="en-US" sz="2400" dirty="0"/>
              <a:t> </a:t>
            </a:r>
            <a:r>
              <a:rPr lang="en-US" sz="2400" dirty="0" err="1"/>
              <a:t>có</a:t>
            </a:r>
            <a:r>
              <a:rPr lang="en-US" sz="2400" dirty="0"/>
              <a:t> </a:t>
            </a:r>
            <a:r>
              <a:rPr lang="en-US" sz="2400" dirty="0" err="1"/>
              <a:t>lập</a:t>
            </a:r>
            <a:r>
              <a:rPr lang="en-US" sz="2400" dirty="0"/>
              <a:t> GĐ, </a:t>
            </a:r>
            <a:r>
              <a:rPr lang="en-US" sz="2400" dirty="0" err="1"/>
              <a:t>kinh</a:t>
            </a:r>
            <a:r>
              <a:rPr lang="en-US" sz="2400" dirty="0"/>
              <a:t> </a:t>
            </a:r>
            <a:r>
              <a:rPr lang="en-US" sz="2400" dirty="0" err="1"/>
              <a:t>nguyệt</a:t>
            </a:r>
            <a:r>
              <a:rPr lang="en-US" sz="2400" dirty="0"/>
              <a:t> </a:t>
            </a:r>
            <a:r>
              <a:rPr lang="en-US" sz="2400" dirty="0" err="1"/>
              <a:t>từ</a:t>
            </a:r>
            <a:r>
              <a:rPr lang="en-US" sz="2400" dirty="0"/>
              <a:t> </a:t>
            </a:r>
            <a:r>
              <a:rPr lang="en-US" sz="2400" dirty="0" err="1"/>
              <a:t>năm</a:t>
            </a:r>
            <a:r>
              <a:rPr lang="en-US" sz="2400" dirty="0"/>
              <a:t> 13 </a:t>
            </a:r>
            <a:r>
              <a:rPr lang="en-US" sz="2400" dirty="0" err="1"/>
              <a:t>tuổi</a:t>
            </a:r>
            <a:r>
              <a:rPr lang="en-US" sz="2400" dirty="0"/>
              <a:t> </a:t>
            </a:r>
            <a:r>
              <a:rPr lang="en-US" sz="2400" dirty="0" err="1"/>
              <a:t>và</a:t>
            </a:r>
            <a:r>
              <a:rPr lang="en-US" sz="2400" dirty="0"/>
              <a:t> </a:t>
            </a:r>
            <a:r>
              <a:rPr lang="en-US" sz="2400" dirty="0" err="1"/>
              <a:t>không</a:t>
            </a:r>
            <a:r>
              <a:rPr lang="en-US" sz="2400" dirty="0"/>
              <a:t> </a:t>
            </a:r>
            <a:r>
              <a:rPr lang="en-US" sz="2400" dirty="0" err="1"/>
              <a:t>có</a:t>
            </a:r>
            <a:r>
              <a:rPr lang="en-US" sz="2400" dirty="0"/>
              <a:t> </a:t>
            </a:r>
            <a:r>
              <a:rPr lang="en-US" sz="2400" dirty="0" err="1"/>
              <a:t>bất</a:t>
            </a:r>
            <a:r>
              <a:rPr lang="en-US" sz="2400" dirty="0"/>
              <a:t> </a:t>
            </a:r>
            <a:r>
              <a:rPr lang="en-US" sz="2400" dirty="0" err="1"/>
              <a:t>thường</a:t>
            </a:r>
            <a:r>
              <a:rPr lang="en-US" sz="2400" dirty="0"/>
              <a:t> </a:t>
            </a:r>
            <a:endParaRPr lang="en-US" sz="2400" b="1" dirty="0">
              <a:solidFill>
                <a:srgbClr val="00B050"/>
              </a:solidFill>
            </a:endParaRPr>
          </a:p>
          <a:p>
            <a:pPr marL="14288" indent="0">
              <a:lnSpc>
                <a:spcPct val="150000"/>
              </a:lnSpc>
              <a:spcBef>
                <a:spcPts val="0"/>
              </a:spcBef>
              <a:buNone/>
            </a:pPr>
            <a:endParaRPr lang="en-US" dirty="0"/>
          </a:p>
        </p:txBody>
      </p:sp>
    </p:spTree>
    <p:extLst>
      <p:ext uri="{BB962C8B-B14F-4D97-AF65-F5344CB8AC3E}">
        <p14:creationId xmlns:p14="http://schemas.microsoft.com/office/powerpoint/2010/main" val="1414492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59F64-A3F4-B64F-AE1F-DEF7264D7E4E}"/>
              </a:ext>
            </a:extLst>
          </p:cNvPr>
          <p:cNvSpPr>
            <a:spLocks noGrp="1"/>
          </p:cNvSpPr>
          <p:nvPr>
            <p:ph type="title"/>
          </p:nvPr>
        </p:nvSpPr>
        <p:spPr/>
        <p:txBody>
          <a:bodyPr/>
          <a:lstStyle/>
          <a:p>
            <a:pPr marL="571500" indent="-571500">
              <a:buFont typeface="Wingdings" pitchFamily="2" charset="2"/>
              <a:buChar char="Ø"/>
            </a:pPr>
            <a:r>
              <a:rPr lang="en-US" b="1">
                <a:solidFill>
                  <a:srgbClr val="FF0000"/>
                </a:solidFill>
              </a:rPr>
              <a:t>CA LÂM SÀNG</a:t>
            </a:r>
          </a:p>
        </p:txBody>
      </p:sp>
      <p:sp>
        <p:nvSpPr>
          <p:cNvPr id="3" name="Content Placeholder 2">
            <a:extLst>
              <a:ext uri="{FF2B5EF4-FFF2-40B4-BE49-F238E27FC236}">
                <a16:creationId xmlns:a16="http://schemas.microsoft.com/office/drawing/2014/main" id="{9039AEC2-FD36-D046-B6D8-68804D93D921}"/>
              </a:ext>
            </a:extLst>
          </p:cNvPr>
          <p:cNvSpPr>
            <a:spLocks noGrp="1"/>
          </p:cNvSpPr>
          <p:nvPr>
            <p:ph idx="1"/>
          </p:nvPr>
        </p:nvSpPr>
        <p:spPr/>
        <p:txBody>
          <a:bodyPr/>
          <a:lstStyle/>
          <a:p>
            <a:pPr marL="514350" indent="-514350" algn="just">
              <a:lnSpc>
                <a:spcPct val="150000"/>
              </a:lnSpc>
              <a:buFont typeface="+mj-lt"/>
              <a:buAutoNum type="arabicPeriod" startAt="3"/>
            </a:pPr>
            <a:r>
              <a:rPr lang="en-US" b="1" dirty="0" err="1">
                <a:solidFill>
                  <a:srgbClr val="FF0000"/>
                </a:solidFill>
              </a:rPr>
              <a:t>Các</a:t>
            </a:r>
            <a:r>
              <a:rPr lang="en-US" b="1" dirty="0">
                <a:solidFill>
                  <a:srgbClr val="FF0000"/>
                </a:solidFill>
              </a:rPr>
              <a:t> </a:t>
            </a:r>
            <a:r>
              <a:rPr lang="en-US" b="1" dirty="0" err="1">
                <a:solidFill>
                  <a:srgbClr val="FF0000"/>
                </a:solidFill>
              </a:rPr>
              <a:t>triệu</a:t>
            </a:r>
            <a:r>
              <a:rPr lang="en-US" b="1" dirty="0">
                <a:solidFill>
                  <a:srgbClr val="FF0000"/>
                </a:solidFill>
              </a:rPr>
              <a:t> </a:t>
            </a:r>
            <a:r>
              <a:rPr lang="en-US" b="1" dirty="0" err="1">
                <a:solidFill>
                  <a:srgbClr val="FF0000"/>
                </a:solidFill>
              </a:rPr>
              <a:t>chứng</a:t>
            </a:r>
            <a:r>
              <a:rPr lang="en-US" b="1" dirty="0">
                <a:solidFill>
                  <a:srgbClr val="FF0000"/>
                </a:solidFill>
              </a:rPr>
              <a:t> </a:t>
            </a:r>
            <a:r>
              <a:rPr lang="en-US" b="1" dirty="0" err="1">
                <a:solidFill>
                  <a:srgbClr val="FF0000"/>
                </a:solidFill>
              </a:rPr>
              <a:t>ghi</a:t>
            </a:r>
            <a:r>
              <a:rPr lang="en-US" b="1" dirty="0">
                <a:solidFill>
                  <a:srgbClr val="FF0000"/>
                </a:solidFill>
              </a:rPr>
              <a:t> </a:t>
            </a:r>
            <a:r>
              <a:rPr lang="en-US" b="1" dirty="0" err="1">
                <a:solidFill>
                  <a:srgbClr val="FF0000"/>
                </a:solidFill>
              </a:rPr>
              <a:t>nhận</a:t>
            </a:r>
            <a:r>
              <a:rPr lang="en-US" b="1" dirty="0">
                <a:solidFill>
                  <a:srgbClr val="FF0000"/>
                </a:solidFill>
              </a:rPr>
              <a:t> </a:t>
            </a:r>
            <a:r>
              <a:rPr lang="en-US" b="1" dirty="0" err="1">
                <a:solidFill>
                  <a:srgbClr val="FF0000"/>
                </a:solidFill>
              </a:rPr>
              <a:t>được qua thăm hỏi bệnh sử</a:t>
            </a:r>
            <a:r>
              <a:rPr lang="en-US" b="1" dirty="0">
                <a:solidFill>
                  <a:srgbClr val="FF0000"/>
                </a:solidFill>
              </a:rPr>
              <a:t> </a:t>
            </a:r>
            <a:r>
              <a:rPr lang="en-US" b="1" dirty="0" err="1">
                <a:solidFill>
                  <a:srgbClr val="FF0000"/>
                </a:solidFill>
              </a:rPr>
              <a:t>trên</a:t>
            </a:r>
            <a:r>
              <a:rPr lang="en-US" b="1" dirty="0">
                <a:solidFill>
                  <a:srgbClr val="FF0000"/>
                </a:solidFill>
              </a:rPr>
              <a:t> BN </a:t>
            </a:r>
            <a:r>
              <a:rPr lang="en-US" b="1" dirty="0" err="1">
                <a:solidFill>
                  <a:srgbClr val="FF0000"/>
                </a:solidFill>
              </a:rPr>
              <a:t>này?</a:t>
            </a:r>
            <a:endParaRPr lang="en-US" b="1" dirty="0">
              <a:solidFill>
                <a:srgbClr val="FF0000"/>
              </a:solidFill>
            </a:endParaRPr>
          </a:p>
          <a:p>
            <a:pPr marL="0" indent="0" algn="just">
              <a:lnSpc>
                <a:spcPct val="150000"/>
              </a:lnSpc>
              <a:buNone/>
            </a:pPr>
            <a:endParaRPr lang="en-US" b="1" dirty="0">
              <a:solidFill>
                <a:srgbClr val="FF0000"/>
              </a:solidFill>
            </a:endParaRPr>
          </a:p>
        </p:txBody>
      </p:sp>
    </p:spTree>
    <p:extLst>
      <p:ext uri="{BB962C8B-B14F-4D97-AF65-F5344CB8AC3E}">
        <p14:creationId xmlns:p14="http://schemas.microsoft.com/office/powerpoint/2010/main" val="7475561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59F64-A3F4-B64F-AE1F-DEF7264D7E4E}"/>
              </a:ext>
            </a:extLst>
          </p:cNvPr>
          <p:cNvSpPr>
            <a:spLocks noGrp="1"/>
          </p:cNvSpPr>
          <p:nvPr>
            <p:ph type="title"/>
          </p:nvPr>
        </p:nvSpPr>
        <p:spPr/>
        <p:txBody>
          <a:bodyPr/>
          <a:lstStyle/>
          <a:p>
            <a:pPr marL="571500" indent="-571500">
              <a:buFont typeface="Wingdings" pitchFamily="2" charset="2"/>
              <a:buChar char="Ø"/>
            </a:pPr>
            <a:r>
              <a:rPr lang="en-US" b="1">
                <a:solidFill>
                  <a:srgbClr val="FF0000"/>
                </a:solidFill>
              </a:rPr>
              <a:t>CA LÂM SÀNG</a:t>
            </a:r>
          </a:p>
        </p:txBody>
      </p:sp>
      <p:sp>
        <p:nvSpPr>
          <p:cNvPr id="3" name="Content Placeholder 2">
            <a:extLst>
              <a:ext uri="{FF2B5EF4-FFF2-40B4-BE49-F238E27FC236}">
                <a16:creationId xmlns:a16="http://schemas.microsoft.com/office/drawing/2014/main" id="{9039AEC2-FD36-D046-B6D8-68804D93D921}"/>
              </a:ext>
            </a:extLst>
          </p:cNvPr>
          <p:cNvSpPr>
            <a:spLocks noGrp="1"/>
          </p:cNvSpPr>
          <p:nvPr>
            <p:ph idx="1"/>
          </p:nvPr>
        </p:nvSpPr>
        <p:spPr/>
        <p:txBody>
          <a:bodyPr>
            <a:normAutofit lnSpcReduction="10000"/>
          </a:bodyPr>
          <a:lstStyle/>
          <a:p>
            <a:pPr marL="514350" indent="-514350" algn="just">
              <a:lnSpc>
                <a:spcPct val="150000"/>
              </a:lnSpc>
              <a:spcBef>
                <a:spcPts val="0"/>
              </a:spcBef>
              <a:buFont typeface="+mj-lt"/>
              <a:buAutoNum type="arabicPeriod" startAt="3"/>
            </a:pPr>
            <a:r>
              <a:rPr lang="en-US" b="1">
                <a:solidFill>
                  <a:srgbClr val="0070C0"/>
                </a:solidFill>
              </a:rPr>
              <a:t>Các biểu hiện lâm sàng có thể ghi nhận được qua thăm hỏi bệnh sử trên bệnh nhân:</a:t>
            </a:r>
          </a:p>
          <a:p>
            <a:pPr marL="889000" indent="-393700" algn="just">
              <a:lnSpc>
                <a:spcPct val="150000"/>
              </a:lnSpc>
              <a:spcBef>
                <a:spcPts val="0"/>
              </a:spcBef>
              <a:buFont typeface="System Font Regular"/>
              <a:buChar char="-"/>
            </a:pPr>
            <a:r>
              <a:rPr lang="en-US"/>
              <a:t>Bệnh khởi phát nhanh, đột ngột trong vòng 3 ngày</a:t>
            </a:r>
          </a:p>
          <a:p>
            <a:pPr marL="889000" indent="-393700" algn="just">
              <a:lnSpc>
                <a:spcPct val="150000"/>
              </a:lnSpc>
              <a:spcBef>
                <a:spcPts val="0"/>
              </a:spcBef>
              <a:buFont typeface="System Font Regular"/>
              <a:buChar char="-"/>
            </a:pPr>
            <a:r>
              <a:rPr lang="en-US"/>
              <a:t>Xuất huyết xuất hiện tự nhiên</a:t>
            </a:r>
          </a:p>
          <a:p>
            <a:pPr marL="889000" indent="-393700" algn="just">
              <a:lnSpc>
                <a:spcPct val="150000"/>
              </a:lnSpc>
              <a:spcBef>
                <a:spcPts val="0"/>
              </a:spcBef>
              <a:buFont typeface="System Font Regular"/>
              <a:buChar char="-"/>
            </a:pPr>
            <a:r>
              <a:rPr lang="en-US"/>
              <a:t>Chấm xuất huyết dưới da dạng chấm, dạng ban, dạng mảng bầm, rải rác ở tay, chân, hông lưng, ngực, bụng </a:t>
            </a:r>
          </a:p>
          <a:p>
            <a:pPr marL="889000" indent="-393700" algn="just">
              <a:lnSpc>
                <a:spcPct val="150000"/>
              </a:lnSpc>
              <a:spcBef>
                <a:spcPts val="0"/>
              </a:spcBef>
              <a:buFont typeface="System Font Regular"/>
              <a:buChar char="-"/>
            </a:pPr>
            <a:r>
              <a:rPr lang="en-US"/>
              <a:t>Xuất huyết niêm mạc nướu răng</a:t>
            </a:r>
          </a:p>
        </p:txBody>
      </p:sp>
    </p:spTree>
    <p:extLst>
      <p:ext uri="{BB962C8B-B14F-4D97-AF65-F5344CB8AC3E}">
        <p14:creationId xmlns:p14="http://schemas.microsoft.com/office/powerpoint/2010/main" val="2538077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59F64-A3F4-B64F-AE1F-DEF7264D7E4E}"/>
              </a:ext>
            </a:extLst>
          </p:cNvPr>
          <p:cNvSpPr>
            <a:spLocks noGrp="1"/>
          </p:cNvSpPr>
          <p:nvPr>
            <p:ph type="title"/>
          </p:nvPr>
        </p:nvSpPr>
        <p:spPr/>
        <p:txBody>
          <a:bodyPr/>
          <a:lstStyle/>
          <a:p>
            <a:pPr marL="571500" indent="-571500">
              <a:buFont typeface="Wingdings" pitchFamily="2" charset="2"/>
              <a:buChar char="Ø"/>
            </a:pPr>
            <a:r>
              <a:rPr lang="en-US" b="1">
                <a:solidFill>
                  <a:srgbClr val="FF0000"/>
                </a:solidFill>
              </a:rPr>
              <a:t>CA LÂM SÀNG</a:t>
            </a:r>
          </a:p>
        </p:txBody>
      </p:sp>
      <p:sp>
        <p:nvSpPr>
          <p:cNvPr id="3" name="Content Placeholder 2">
            <a:extLst>
              <a:ext uri="{FF2B5EF4-FFF2-40B4-BE49-F238E27FC236}">
                <a16:creationId xmlns:a16="http://schemas.microsoft.com/office/drawing/2014/main" id="{9039AEC2-FD36-D046-B6D8-68804D93D921}"/>
              </a:ext>
            </a:extLst>
          </p:cNvPr>
          <p:cNvSpPr>
            <a:spLocks noGrp="1"/>
          </p:cNvSpPr>
          <p:nvPr>
            <p:ph idx="1"/>
          </p:nvPr>
        </p:nvSpPr>
        <p:spPr/>
        <p:txBody>
          <a:bodyPr>
            <a:normAutofit/>
          </a:bodyPr>
          <a:lstStyle/>
          <a:p>
            <a:pPr marL="514350" indent="-514350" algn="just">
              <a:lnSpc>
                <a:spcPct val="150000"/>
              </a:lnSpc>
              <a:buFont typeface="+mj-lt"/>
              <a:buAutoNum type="arabicPeriod" startAt="4"/>
            </a:pPr>
            <a:r>
              <a:rPr lang="en-US" b="1">
                <a:solidFill>
                  <a:srgbClr val="FF0000"/>
                </a:solidFill>
              </a:rPr>
              <a:t>Cần khai thác thêm gì trong bệnh sử của bệnh nhân? </a:t>
            </a:r>
          </a:p>
        </p:txBody>
      </p:sp>
    </p:spTree>
    <p:extLst>
      <p:ext uri="{BB962C8B-B14F-4D97-AF65-F5344CB8AC3E}">
        <p14:creationId xmlns:p14="http://schemas.microsoft.com/office/powerpoint/2010/main" val="3434525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59F64-A3F4-B64F-AE1F-DEF7264D7E4E}"/>
              </a:ext>
            </a:extLst>
          </p:cNvPr>
          <p:cNvSpPr>
            <a:spLocks noGrp="1"/>
          </p:cNvSpPr>
          <p:nvPr>
            <p:ph type="title"/>
          </p:nvPr>
        </p:nvSpPr>
        <p:spPr/>
        <p:txBody>
          <a:bodyPr/>
          <a:lstStyle/>
          <a:p>
            <a:pPr marL="571500" indent="-571500">
              <a:buFont typeface="Wingdings" pitchFamily="2" charset="2"/>
              <a:buChar char="Ø"/>
            </a:pPr>
            <a:r>
              <a:rPr lang="en-US" b="1">
                <a:solidFill>
                  <a:srgbClr val="FF0000"/>
                </a:solidFill>
              </a:rPr>
              <a:t>CA LÂM SÀNG</a:t>
            </a:r>
          </a:p>
        </p:txBody>
      </p:sp>
      <p:sp>
        <p:nvSpPr>
          <p:cNvPr id="3" name="Content Placeholder 2">
            <a:extLst>
              <a:ext uri="{FF2B5EF4-FFF2-40B4-BE49-F238E27FC236}">
                <a16:creationId xmlns:a16="http://schemas.microsoft.com/office/drawing/2014/main" id="{9039AEC2-FD36-D046-B6D8-68804D93D921}"/>
              </a:ext>
            </a:extLst>
          </p:cNvPr>
          <p:cNvSpPr>
            <a:spLocks noGrp="1"/>
          </p:cNvSpPr>
          <p:nvPr>
            <p:ph idx="1"/>
          </p:nvPr>
        </p:nvSpPr>
        <p:spPr/>
        <p:txBody>
          <a:bodyPr/>
          <a:lstStyle/>
          <a:p>
            <a:pPr marL="514350" indent="-514350" algn="just">
              <a:lnSpc>
                <a:spcPct val="150000"/>
              </a:lnSpc>
              <a:spcBef>
                <a:spcPts val="0"/>
              </a:spcBef>
              <a:buFont typeface="+mj-lt"/>
              <a:buAutoNum type="arabicPeriod" startAt="4"/>
            </a:pPr>
            <a:r>
              <a:rPr lang="en-US" b="1">
                <a:solidFill>
                  <a:srgbClr val="0070C0"/>
                </a:solidFill>
              </a:rPr>
              <a:t>Cần khai thác thêm các triệu chứng của bệnh nhân:</a:t>
            </a:r>
          </a:p>
          <a:p>
            <a:pPr marL="889000" indent="-393700" algn="just">
              <a:lnSpc>
                <a:spcPct val="150000"/>
              </a:lnSpc>
              <a:spcBef>
                <a:spcPts val="0"/>
              </a:spcBef>
              <a:buFont typeface="System Font Regular"/>
              <a:buChar char="-"/>
            </a:pPr>
            <a:r>
              <a:rPr lang="en-US"/>
              <a:t>Xuất huyết các cơ quan khác: </a:t>
            </a:r>
          </a:p>
          <a:p>
            <a:pPr marL="1385888" lvl="1" indent="-496888" algn="just">
              <a:lnSpc>
                <a:spcPct val="150000"/>
              </a:lnSpc>
              <a:spcBef>
                <a:spcPts val="0"/>
              </a:spcBef>
              <a:buFont typeface="System Font Regular"/>
              <a:buChar char="+"/>
            </a:pPr>
            <a:r>
              <a:rPr lang="en-US"/>
              <a:t>Tiêu hoá: ói ra máu, tiêu phân đen, tiêu ra máu</a:t>
            </a:r>
          </a:p>
          <a:p>
            <a:pPr marL="1385888" lvl="1" indent="-496888" algn="just">
              <a:lnSpc>
                <a:spcPct val="150000"/>
              </a:lnSpc>
              <a:spcBef>
                <a:spcPts val="0"/>
              </a:spcBef>
              <a:buFont typeface="System Font Regular"/>
              <a:buChar char="+"/>
            </a:pPr>
            <a:r>
              <a:rPr lang="en-US"/>
              <a:t>Âm đạo: rong kinh, rong huyết, cường kinh</a:t>
            </a:r>
          </a:p>
          <a:p>
            <a:pPr marL="1385888" lvl="1" indent="-496888" algn="just">
              <a:lnSpc>
                <a:spcPct val="150000"/>
              </a:lnSpc>
              <a:spcBef>
                <a:spcPts val="0"/>
              </a:spcBef>
              <a:buFont typeface="System Font Regular"/>
              <a:buChar char="+"/>
            </a:pPr>
            <a:r>
              <a:rPr lang="en-US"/>
              <a:t>Thận-tiết niệu: tiểu máu</a:t>
            </a:r>
          </a:p>
          <a:p>
            <a:pPr marL="1385888" lvl="1" indent="-496888" algn="just">
              <a:lnSpc>
                <a:spcPct val="150000"/>
              </a:lnSpc>
              <a:spcBef>
                <a:spcPts val="0"/>
              </a:spcBef>
              <a:buFont typeface="System Font Regular"/>
              <a:buChar char="+"/>
            </a:pPr>
            <a:r>
              <a:rPr lang="en-US"/>
              <a:t>Xuất huyết kết mạc</a:t>
            </a:r>
          </a:p>
          <a:p>
            <a:pPr marL="1385888" lvl="1" indent="-496888" algn="just">
              <a:lnSpc>
                <a:spcPct val="150000"/>
              </a:lnSpc>
              <a:spcBef>
                <a:spcPts val="0"/>
              </a:spcBef>
              <a:buFont typeface="System Font Regular"/>
              <a:buChar char="+"/>
            </a:pPr>
            <a:r>
              <a:rPr lang="en-US"/>
              <a:t>Xuất huyết não: tri giác, triệu chứng TK định vị, dấu yếu liệt…</a:t>
            </a:r>
          </a:p>
          <a:p>
            <a:pPr marL="1385888" lvl="1" indent="-496888" algn="just">
              <a:lnSpc>
                <a:spcPct val="150000"/>
              </a:lnSpc>
              <a:spcBef>
                <a:spcPts val="0"/>
              </a:spcBef>
              <a:buFont typeface="System Font Regular"/>
              <a:buChar char="+"/>
            </a:pPr>
            <a:endParaRPr lang="en-US"/>
          </a:p>
        </p:txBody>
      </p:sp>
    </p:spTree>
    <p:extLst>
      <p:ext uri="{BB962C8B-B14F-4D97-AF65-F5344CB8AC3E}">
        <p14:creationId xmlns:p14="http://schemas.microsoft.com/office/powerpoint/2010/main" val="3194730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59F64-A3F4-B64F-AE1F-DEF7264D7E4E}"/>
              </a:ext>
            </a:extLst>
          </p:cNvPr>
          <p:cNvSpPr>
            <a:spLocks noGrp="1"/>
          </p:cNvSpPr>
          <p:nvPr>
            <p:ph type="title"/>
          </p:nvPr>
        </p:nvSpPr>
        <p:spPr/>
        <p:txBody>
          <a:bodyPr/>
          <a:lstStyle/>
          <a:p>
            <a:pPr marL="571500" indent="-571500">
              <a:buFont typeface="Wingdings" pitchFamily="2" charset="2"/>
              <a:buChar char="Ø"/>
            </a:pPr>
            <a:r>
              <a:rPr lang="en-US" b="1">
                <a:solidFill>
                  <a:srgbClr val="FF0000"/>
                </a:solidFill>
              </a:rPr>
              <a:t>CA LÂM SÀNG</a:t>
            </a:r>
          </a:p>
        </p:txBody>
      </p:sp>
      <p:sp>
        <p:nvSpPr>
          <p:cNvPr id="3" name="Content Placeholder 2">
            <a:extLst>
              <a:ext uri="{FF2B5EF4-FFF2-40B4-BE49-F238E27FC236}">
                <a16:creationId xmlns:a16="http://schemas.microsoft.com/office/drawing/2014/main" id="{9039AEC2-FD36-D046-B6D8-68804D93D921}"/>
              </a:ext>
            </a:extLst>
          </p:cNvPr>
          <p:cNvSpPr>
            <a:spLocks noGrp="1"/>
          </p:cNvSpPr>
          <p:nvPr>
            <p:ph idx="1"/>
          </p:nvPr>
        </p:nvSpPr>
        <p:spPr/>
        <p:txBody>
          <a:bodyPr>
            <a:normAutofit/>
          </a:bodyPr>
          <a:lstStyle/>
          <a:p>
            <a:pPr marL="514350" indent="-514350" algn="just">
              <a:lnSpc>
                <a:spcPct val="150000"/>
              </a:lnSpc>
              <a:spcBef>
                <a:spcPts val="0"/>
              </a:spcBef>
              <a:buFont typeface="+mj-lt"/>
              <a:buAutoNum type="arabicPeriod" startAt="4"/>
            </a:pPr>
            <a:r>
              <a:rPr lang="en-US" b="1">
                <a:solidFill>
                  <a:srgbClr val="0070C0"/>
                </a:solidFill>
              </a:rPr>
              <a:t>Cần khai thác thêm các triệu chứng của bệnh nhân:</a:t>
            </a:r>
          </a:p>
          <a:p>
            <a:pPr marL="889000" indent="-393700" algn="just">
              <a:lnSpc>
                <a:spcPct val="150000"/>
              </a:lnSpc>
              <a:spcBef>
                <a:spcPts val="0"/>
              </a:spcBef>
              <a:buFont typeface="System Font Regular"/>
              <a:buChar char="-"/>
            </a:pPr>
            <a:r>
              <a:rPr lang="en-US" sz="2400"/>
              <a:t>Các biểu hiện khác bên cạnh triệu chứng xuất huyết: sốt, vàng da vàng mắt, dấu suy tế bào gan, dấu tăng áp lực TM cửa…</a:t>
            </a:r>
          </a:p>
          <a:p>
            <a:pPr marL="889000" indent="-393700" algn="just">
              <a:lnSpc>
                <a:spcPct val="150000"/>
              </a:lnSpc>
              <a:spcBef>
                <a:spcPts val="0"/>
              </a:spcBef>
              <a:buFont typeface="System Font Regular"/>
              <a:buChar char="-"/>
            </a:pPr>
            <a:r>
              <a:rPr lang="en-US" sz="2400"/>
              <a:t>Các biểu hiện của các nhóm bệnh lý miễn dịch hoặc tự miễn khác: hồng ban cánh bướm, đau khớp, phù, sốt…</a:t>
            </a:r>
          </a:p>
        </p:txBody>
      </p:sp>
    </p:spTree>
    <p:extLst>
      <p:ext uri="{BB962C8B-B14F-4D97-AF65-F5344CB8AC3E}">
        <p14:creationId xmlns:p14="http://schemas.microsoft.com/office/powerpoint/2010/main" val="3903282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59F64-A3F4-B64F-AE1F-DEF7264D7E4E}"/>
              </a:ext>
            </a:extLst>
          </p:cNvPr>
          <p:cNvSpPr>
            <a:spLocks noGrp="1"/>
          </p:cNvSpPr>
          <p:nvPr>
            <p:ph type="title"/>
          </p:nvPr>
        </p:nvSpPr>
        <p:spPr/>
        <p:txBody>
          <a:bodyPr/>
          <a:lstStyle/>
          <a:p>
            <a:pPr marL="571500" indent="-571500">
              <a:buFont typeface="Wingdings" pitchFamily="2" charset="2"/>
              <a:buChar char="Ø"/>
            </a:pPr>
            <a:r>
              <a:rPr lang="en-US" b="1">
                <a:solidFill>
                  <a:srgbClr val="FF0000"/>
                </a:solidFill>
              </a:rPr>
              <a:t>CA LÂM SÀNG</a:t>
            </a:r>
          </a:p>
        </p:txBody>
      </p:sp>
      <p:sp>
        <p:nvSpPr>
          <p:cNvPr id="3" name="Content Placeholder 2">
            <a:extLst>
              <a:ext uri="{FF2B5EF4-FFF2-40B4-BE49-F238E27FC236}">
                <a16:creationId xmlns:a16="http://schemas.microsoft.com/office/drawing/2014/main" id="{9039AEC2-FD36-D046-B6D8-68804D93D921}"/>
              </a:ext>
            </a:extLst>
          </p:cNvPr>
          <p:cNvSpPr>
            <a:spLocks noGrp="1"/>
          </p:cNvSpPr>
          <p:nvPr>
            <p:ph idx="1"/>
          </p:nvPr>
        </p:nvSpPr>
        <p:spPr/>
        <p:txBody>
          <a:bodyPr/>
          <a:lstStyle/>
          <a:p>
            <a:pPr marL="514350" indent="-514350" algn="just">
              <a:lnSpc>
                <a:spcPct val="150000"/>
              </a:lnSpc>
              <a:buFont typeface="+mj-lt"/>
              <a:buAutoNum type="arabicPeriod" startAt="5"/>
            </a:pPr>
            <a:r>
              <a:rPr lang="en-US" b="1" dirty="0" err="1">
                <a:solidFill>
                  <a:srgbClr val="FF0000"/>
                </a:solidFill>
              </a:rPr>
              <a:t>Cần khai thác thêm gì về tiền căn của</a:t>
            </a:r>
            <a:r>
              <a:rPr lang="en-US" b="1" dirty="0">
                <a:solidFill>
                  <a:srgbClr val="FF0000"/>
                </a:solidFill>
              </a:rPr>
              <a:t> BN </a:t>
            </a:r>
            <a:r>
              <a:rPr lang="en-US" b="1" dirty="0" err="1">
                <a:solidFill>
                  <a:srgbClr val="FF0000"/>
                </a:solidFill>
              </a:rPr>
              <a:t>này?</a:t>
            </a:r>
            <a:endParaRPr lang="en-US" b="1" dirty="0">
              <a:solidFill>
                <a:srgbClr val="FF0000"/>
              </a:solidFill>
            </a:endParaRPr>
          </a:p>
          <a:p>
            <a:pPr marL="0" indent="0" algn="just">
              <a:lnSpc>
                <a:spcPct val="150000"/>
              </a:lnSpc>
              <a:buNone/>
            </a:pPr>
            <a:endParaRPr lang="en-US" b="1" dirty="0">
              <a:solidFill>
                <a:srgbClr val="FF0000"/>
              </a:solidFill>
            </a:endParaRPr>
          </a:p>
        </p:txBody>
      </p:sp>
    </p:spTree>
    <p:extLst>
      <p:ext uri="{BB962C8B-B14F-4D97-AF65-F5344CB8AC3E}">
        <p14:creationId xmlns:p14="http://schemas.microsoft.com/office/powerpoint/2010/main" val="39353223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59F64-A3F4-B64F-AE1F-DEF7264D7E4E}"/>
              </a:ext>
            </a:extLst>
          </p:cNvPr>
          <p:cNvSpPr>
            <a:spLocks noGrp="1"/>
          </p:cNvSpPr>
          <p:nvPr>
            <p:ph type="title"/>
          </p:nvPr>
        </p:nvSpPr>
        <p:spPr/>
        <p:txBody>
          <a:bodyPr/>
          <a:lstStyle/>
          <a:p>
            <a:pPr marL="571500" indent="-571500">
              <a:buFont typeface="Wingdings" pitchFamily="2" charset="2"/>
              <a:buChar char="Ø"/>
            </a:pPr>
            <a:r>
              <a:rPr lang="en-US" b="1">
                <a:solidFill>
                  <a:srgbClr val="FF0000"/>
                </a:solidFill>
              </a:rPr>
              <a:t>CA LÂM SÀNG</a:t>
            </a:r>
          </a:p>
        </p:txBody>
      </p:sp>
      <p:sp>
        <p:nvSpPr>
          <p:cNvPr id="3" name="Content Placeholder 2">
            <a:extLst>
              <a:ext uri="{FF2B5EF4-FFF2-40B4-BE49-F238E27FC236}">
                <a16:creationId xmlns:a16="http://schemas.microsoft.com/office/drawing/2014/main" id="{9039AEC2-FD36-D046-B6D8-68804D93D921}"/>
              </a:ext>
            </a:extLst>
          </p:cNvPr>
          <p:cNvSpPr>
            <a:spLocks noGrp="1"/>
          </p:cNvSpPr>
          <p:nvPr>
            <p:ph idx="1"/>
          </p:nvPr>
        </p:nvSpPr>
        <p:spPr>
          <a:xfrm>
            <a:off x="838200" y="1825624"/>
            <a:ext cx="10515600" cy="4501433"/>
          </a:xfrm>
        </p:spPr>
        <p:txBody>
          <a:bodyPr>
            <a:normAutofit/>
          </a:bodyPr>
          <a:lstStyle/>
          <a:p>
            <a:pPr marL="514350" indent="-514350" algn="just">
              <a:lnSpc>
                <a:spcPct val="150000"/>
              </a:lnSpc>
              <a:buFont typeface="+mj-lt"/>
              <a:buAutoNum type="arabicPeriod" startAt="5"/>
            </a:pPr>
            <a:r>
              <a:rPr lang="en-US" b="1" dirty="0" err="1">
                <a:solidFill>
                  <a:srgbClr val="0070C0"/>
                </a:solidFill>
              </a:rPr>
              <a:t>Cần khai thác thêm về tiền căn của</a:t>
            </a:r>
            <a:r>
              <a:rPr lang="en-US" b="1" dirty="0">
                <a:solidFill>
                  <a:srgbClr val="0070C0"/>
                </a:solidFill>
              </a:rPr>
              <a:t> BN:</a:t>
            </a:r>
          </a:p>
          <a:p>
            <a:pPr marL="889000" indent="-393700" algn="just">
              <a:lnSpc>
                <a:spcPct val="150000"/>
              </a:lnSpc>
              <a:spcBef>
                <a:spcPts val="0"/>
              </a:spcBef>
              <a:buFont typeface="System Font Regular"/>
              <a:buChar char="-"/>
            </a:pPr>
            <a:r>
              <a:rPr lang="en-US" sz="2400" dirty="0">
                <a:solidFill>
                  <a:srgbClr val="FF0000"/>
                </a:solidFill>
              </a:rPr>
              <a:t>Bản thân: </a:t>
            </a:r>
          </a:p>
          <a:p>
            <a:pPr marL="1346200" lvl="1" indent="-393700" algn="just">
              <a:lnSpc>
                <a:spcPct val="150000"/>
              </a:lnSpc>
              <a:spcBef>
                <a:spcPts val="0"/>
              </a:spcBef>
              <a:buFont typeface="System Font Regular"/>
              <a:buChar char="+"/>
            </a:pPr>
            <a:r>
              <a:rPr lang="en-US" sz="2000" dirty="0"/>
              <a:t>Biểu hiện của nhiễm siêu vi, nhiễm trùng (sốt, chảy mũi trong, ho đàm…) </a:t>
            </a:r>
          </a:p>
          <a:p>
            <a:pPr marL="1346200" lvl="1" indent="-393700" algn="just">
              <a:lnSpc>
                <a:spcPct val="150000"/>
              </a:lnSpc>
              <a:spcBef>
                <a:spcPts val="0"/>
              </a:spcBef>
              <a:buFont typeface="System Font Regular"/>
              <a:buChar char="+"/>
            </a:pPr>
            <a:r>
              <a:rPr lang="en-US" sz="2000" dirty="0"/>
              <a:t>Tiền căn nhiễm HBV, HCV, HIV</a:t>
            </a:r>
          </a:p>
          <a:p>
            <a:pPr marL="1346200" lvl="1" indent="-393700" algn="just">
              <a:lnSpc>
                <a:spcPct val="150000"/>
              </a:lnSpc>
              <a:spcBef>
                <a:spcPts val="0"/>
              </a:spcBef>
              <a:buFont typeface="System Font Regular"/>
              <a:buChar char="+"/>
            </a:pPr>
            <a:r>
              <a:rPr lang="en-US" sz="2000" dirty="0"/>
              <a:t>T</a:t>
            </a:r>
            <a:r>
              <a:rPr lang="en-US" sz="2000"/>
              <a:t>iền căn dùng thuốc: thuốc kháng đông, thuốc chống kết tập tiểu cầu, NSAID…</a:t>
            </a:r>
            <a:endParaRPr lang="en-US" sz="2000" dirty="0"/>
          </a:p>
          <a:p>
            <a:pPr marL="1346200" lvl="1" indent="-393700" algn="just">
              <a:lnSpc>
                <a:spcPct val="150000"/>
              </a:lnSpc>
              <a:spcBef>
                <a:spcPts val="0"/>
              </a:spcBef>
              <a:buFont typeface="System Font Regular"/>
              <a:buChar char="+"/>
            </a:pPr>
            <a:r>
              <a:rPr lang="en-US" sz="2000" dirty="0"/>
              <a:t>Tiền căn xuất huyết hoặc có các triệu chứng tương tự lần bệnh này</a:t>
            </a:r>
          </a:p>
          <a:p>
            <a:pPr marL="889000" indent="-349250" algn="just">
              <a:lnSpc>
                <a:spcPct val="150000"/>
              </a:lnSpc>
              <a:buFont typeface="System Font Regular"/>
              <a:buChar char="-"/>
            </a:pPr>
            <a:r>
              <a:rPr lang="en-US" sz="2400" dirty="0">
                <a:solidFill>
                  <a:srgbClr val="FF0000"/>
                </a:solidFill>
              </a:rPr>
              <a:t>Gia đình: </a:t>
            </a:r>
            <a:r>
              <a:rPr lang="en-US" sz="2400" dirty="0"/>
              <a:t>có người thân bị bệnh lý huyết học, hoặc có triệu chứng xuất huyết tương tự…</a:t>
            </a:r>
          </a:p>
          <a:p>
            <a:pPr marL="889000" indent="-349250" algn="just">
              <a:lnSpc>
                <a:spcPct val="150000"/>
              </a:lnSpc>
              <a:buFont typeface="System Font Regular"/>
              <a:buChar char="-"/>
            </a:pPr>
            <a:endParaRPr lang="en-US" dirty="0"/>
          </a:p>
        </p:txBody>
      </p:sp>
    </p:spTree>
    <p:extLst>
      <p:ext uri="{BB962C8B-B14F-4D97-AF65-F5344CB8AC3E}">
        <p14:creationId xmlns:p14="http://schemas.microsoft.com/office/powerpoint/2010/main" val="395067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59F64-A3F4-B64F-AE1F-DEF7264D7E4E}"/>
              </a:ext>
            </a:extLst>
          </p:cNvPr>
          <p:cNvSpPr>
            <a:spLocks noGrp="1"/>
          </p:cNvSpPr>
          <p:nvPr>
            <p:ph type="title"/>
          </p:nvPr>
        </p:nvSpPr>
        <p:spPr/>
        <p:txBody>
          <a:bodyPr/>
          <a:lstStyle/>
          <a:p>
            <a:pPr marL="571500" indent="-571500">
              <a:buFont typeface="Wingdings" pitchFamily="2" charset="2"/>
              <a:buChar char="Ø"/>
            </a:pPr>
            <a:r>
              <a:rPr lang="en-US" b="1">
                <a:solidFill>
                  <a:srgbClr val="FF0000"/>
                </a:solidFill>
              </a:rPr>
              <a:t>CA LÂM SÀNG</a:t>
            </a:r>
          </a:p>
        </p:txBody>
      </p:sp>
      <p:sp>
        <p:nvSpPr>
          <p:cNvPr id="3" name="Content Placeholder 2">
            <a:extLst>
              <a:ext uri="{FF2B5EF4-FFF2-40B4-BE49-F238E27FC236}">
                <a16:creationId xmlns:a16="http://schemas.microsoft.com/office/drawing/2014/main" id="{9039AEC2-FD36-D046-B6D8-68804D93D921}"/>
              </a:ext>
            </a:extLst>
          </p:cNvPr>
          <p:cNvSpPr>
            <a:spLocks noGrp="1"/>
          </p:cNvSpPr>
          <p:nvPr>
            <p:ph idx="1"/>
          </p:nvPr>
        </p:nvSpPr>
        <p:spPr>
          <a:xfrm>
            <a:off x="838200" y="1825625"/>
            <a:ext cx="10515600" cy="4825898"/>
          </a:xfrm>
        </p:spPr>
        <p:txBody>
          <a:bodyPr>
            <a:normAutofit fontScale="85000" lnSpcReduction="20000"/>
          </a:bodyPr>
          <a:lstStyle/>
          <a:p>
            <a:pPr marL="571500" indent="-571500">
              <a:lnSpc>
                <a:spcPct val="150000"/>
              </a:lnSpc>
              <a:buFont typeface="+mj-lt"/>
              <a:buAutoNum type="romanUcPeriod" startAt="4"/>
            </a:pPr>
            <a:r>
              <a:rPr lang="en-US" sz="3000" b="1">
                <a:solidFill>
                  <a:srgbClr val="00B050"/>
                </a:solidFill>
              </a:rPr>
              <a:t>Thăm khám lâm sàng:</a:t>
            </a:r>
          </a:p>
          <a:p>
            <a:pPr marL="495300" lvl="0" indent="350838">
              <a:lnSpc>
                <a:spcPct val="150000"/>
              </a:lnSpc>
              <a:buFont typeface="System Font Regular"/>
              <a:buChar char="-"/>
              <a:tabLst>
                <a:tab pos="831850" algn="l"/>
              </a:tabLst>
            </a:pPr>
            <a:r>
              <a:rPr lang="en-US" sz="2400"/>
              <a:t>BN tỉnh, tiếp xúc tốt.</a:t>
            </a:r>
          </a:p>
          <a:p>
            <a:pPr marL="495300" lvl="0" indent="350838">
              <a:lnSpc>
                <a:spcPct val="150000"/>
              </a:lnSpc>
              <a:buFont typeface="System Font Regular"/>
              <a:buChar char="-"/>
              <a:tabLst>
                <a:tab pos="831850" algn="l"/>
              </a:tabLst>
            </a:pPr>
            <a:r>
              <a:rPr lang="en-US" sz="2400"/>
              <a:t>M: 86 l/p, HA: 110/60 mmHg, SpO2: 98% khí trời, Nhịp thở: 20 l/p.</a:t>
            </a:r>
          </a:p>
          <a:p>
            <a:pPr marL="495300" lvl="0" indent="350838">
              <a:lnSpc>
                <a:spcPct val="150000"/>
              </a:lnSpc>
              <a:buFont typeface="System Font Regular"/>
              <a:buChar char="-"/>
              <a:tabLst>
                <a:tab pos="831850" algn="l"/>
              </a:tabLst>
            </a:pPr>
            <a:r>
              <a:rPr lang="en-US" sz="2400"/>
              <a:t>Da</a:t>
            </a:r>
            <a:r>
              <a:rPr lang="vi-VN" sz="2400"/>
              <a:t> niêm hồng.</a:t>
            </a:r>
            <a:endParaRPr lang="en-US" sz="2400"/>
          </a:p>
          <a:p>
            <a:pPr marL="495300" lvl="0" indent="350838">
              <a:lnSpc>
                <a:spcPct val="150000"/>
              </a:lnSpc>
              <a:buFont typeface="System Font Regular"/>
              <a:buChar char="-"/>
              <a:tabLst>
                <a:tab pos="831850" algn="l"/>
              </a:tabLst>
            </a:pPr>
            <a:r>
              <a:rPr lang="vi-VN" sz="2400"/>
              <a:t>Chấm XH, ban xuất huyết da rải rác cánh tay và cẳng tay 2 bên (T) &gt; (P).</a:t>
            </a:r>
          </a:p>
          <a:p>
            <a:pPr marL="495300" lvl="0" indent="350838">
              <a:lnSpc>
                <a:spcPct val="150000"/>
              </a:lnSpc>
              <a:buFont typeface="System Font Regular"/>
              <a:buChar char="-"/>
              <a:tabLst>
                <a:tab pos="831850" algn="l"/>
              </a:tabLst>
            </a:pPr>
            <a:r>
              <a:rPr lang="vi-VN" sz="2400"/>
              <a:t>Mảng bầm da vùng hông lưng, bụng, ngực</a:t>
            </a:r>
            <a:endParaRPr lang="en-US" sz="2400"/>
          </a:p>
          <a:p>
            <a:pPr marL="495300" lvl="0" indent="350838">
              <a:lnSpc>
                <a:spcPct val="150000"/>
              </a:lnSpc>
              <a:buFont typeface="System Font Regular"/>
              <a:buChar char="-"/>
              <a:tabLst>
                <a:tab pos="831850" algn="l"/>
              </a:tabLst>
            </a:pPr>
            <a:r>
              <a:rPr lang="vi-VN" sz="2400"/>
              <a:t>Chảy máu</a:t>
            </a:r>
            <a:r>
              <a:rPr lang="en-US" sz="2400"/>
              <a:t> chân r</a:t>
            </a:r>
            <a:r>
              <a:rPr lang="vi-VN" sz="2400"/>
              <a:t>ă</a:t>
            </a:r>
            <a:r>
              <a:rPr lang="en-US" sz="2400"/>
              <a:t>ng</a:t>
            </a:r>
            <a:r>
              <a:rPr lang="vi-VN" sz="2400"/>
              <a:t> rỉ rả, </a:t>
            </a:r>
            <a:r>
              <a:rPr lang="en-US" sz="2400"/>
              <a:t>bướu </a:t>
            </a:r>
            <a:r>
              <a:rPr lang="vi-VN" sz="2400"/>
              <a:t>máu niêm mạc lưỡi.</a:t>
            </a:r>
            <a:endParaRPr lang="en-US" sz="2400"/>
          </a:p>
          <a:p>
            <a:pPr marL="495300" lvl="0" indent="350838">
              <a:lnSpc>
                <a:spcPct val="150000"/>
              </a:lnSpc>
              <a:buFont typeface="System Font Regular"/>
              <a:buChar char="-"/>
              <a:tabLst>
                <a:tab pos="831850" algn="l"/>
              </a:tabLst>
            </a:pPr>
            <a:r>
              <a:rPr lang="vi-VN" sz="2400"/>
              <a:t>Cổ mềm, không dấu TK định vị, đồng tử 2mm đều 2 bên, PXAS (+)</a:t>
            </a:r>
          </a:p>
          <a:p>
            <a:pPr marL="495300" lvl="0" indent="350838">
              <a:lnSpc>
                <a:spcPct val="150000"/>
              </a:lnSpc>
              <a:buFont typeface="System Font Regular"/>
              <a:buChar char="-"/>
              <a:tabLst>
                <a:tab pos="831850" algn="l"/>
              </a:tabLst>
            </a:pPr>
            <a:r>
              <a:rPr lang="vi-VN" sz="2400"/>
              <a:t>G</a:t>
            </a:r>
            <a:r>
              <a:rPr lang="en-US" sz="2400"/>
              <a:t>an lách hạch không sờ chạm.</a:t>
            </a:r>
          </a:p>
          <a:p>
            <a:pPr marL="495300" indent="393700">
              <a:lnSpc>
                <a:spcPct val="150000"/>
              </a:lnSpc>
              <a:buFont typeface="System Font Regular"/>
              <a:buChar char="-"/>
            </a:pPr>
            <a:endParaRPr lang="en-US"/>
          </a:p>
        </p:txBody>
      </p:sp>
    </p:spTree>
    <p:extLst>
      <p:ext uri="{BB962C8B-B14F-4D97-AF65-F5344CB8AC3E}">
        <p14:creationId xmlns:p14="http://schemas.microsoft.com/office/powerpoint/2010/main" val="343064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rgbClr val="FF0000"/>
                </a:solidFill>
              </a:rPr>
              <a:t>Lý</a:t>
            </a:r>
            <a:r>
              <a:rPr lang="en-US" b="1" dirty="0">
                <a:solidFill>
                  <a:srgbClr val="FF0000"/>
                </a:solidFill>
              </a:rPr>
              <a:t> do </a:t>
            </a:r>
            <a:r>
              <a:rPr lang="en-US" b="1" dirty="0" err="1">
                <a:solidFill>
                  <a:srgbClr val="FF0000"/>
                </a:solidFill>
              </a:rPr>
              <a:t>học</a:t>
            </a:r>
            <a:r>
              <a:rPr lang="en-US" b="1">
                <a:solidFill>
                  <a:srgbClr val="FF0000"/>
                </a:solidFill>
              </a:rPr>
              <a:t> </a:t>
            </a:r>
            <a:endParaRPr lang="vi-VN" b="1">
              <a:solidFill>
                <a:srgbClr val="FF0000"/>
              </a:solidFill>
            </a:endParaRPr>
          </a:p>
        </p:txBody>
      </p:sp>
      <p:sp>
        <p:nvSpPr>
          <p:cNvPr id="3" name="Content Placeholder 2"/>
          <p:cNvSpPr>
            <a:spLocks noGrp="1"/>
          </p:cNvSpPr>
          <p:nvPr>
            <p:ph idx="1"/>
          </p:nvPr>
        </p:nvSpPr>
        <p:spPr>
          <a:xfrm>
            <a:off x="838200" y="1460090"/>
            <a:ext cx="10515600" cy="4716873"/>
          </a:xfrm>
        </p:spPr>
        <p:txBody>
          <a:bodyPr>
            <a:normAutofit lnSpcReduction="10000"/>
          </a:bodyPr>
          <a:lstStyle/>
          <a:p>
            <a:pPr algn="just">
              <a:lnSpc>
                <a:spcPct val="150000"/>
              </a:lnSpc>
            </a:pPr>
            <a:r>
              <a:rPr lang="vi-VN" sz="2200"/>
              <a:t>Xuất huyết giảm tiểu cầu (XHGTC) miễn dịch là một bệnh lý thường gặp với tần suất 7-10/100.000 dân, trong đó tiểu cầu bị phá huỷ bởi hệ thống miễn dịch của cơ thể. </a:t>
            </a:r>
          </a:p>
          <a:p>
            <a:pPr algn="just">
              <a:lnSpc>
                <a:spcPct val="150000"/>
              </a:lnSpc>
            </a:pPr>
            <a:r>
              <a:rPr lang="vi-VN" sz="2200"/>
              <a:t>Số lượng tiểu cầu thấp gây ra các biểu hiện xuất huyết dưới da và niêm mạc, một số trường hợp nặng có thể dẫn đến xuất huyết não và tử vong. </a:t>
            </a:r>
            <a:endParaRPr lang="en-US" sz="2200"/>
          </a:p>
          <a:p>
            <a:pPr algn="just">
              <a:lnSpc>
                <a:spcPct val="150000"/>
              </a:lnSpc>
            </a:pPr>
            <a:r>
              <a:rPr lang="vi-VN" sz="2200"/>
              <a:t>Học ca lâm sàng này sẽ giúp SV xác định và phân biệt rõ ràng hơn các biểu hiện xuất huyết trên lâm sàng, từ đó có thể biện luận tìm nguyên nhân gây xuất huyết. </a:t>
            </a:r>
          </a:p>
          <a:p>
            <a:pPr algn="just">
              <a:lnSpc>
                <a:spcPct val="150000"/>
              </a:lnSpc>
            </a:pPr>
            <a:r>
              <a:rPr lang="vi-VN" sz="2200"/>
              <a:t>Qua đó, đề xuất các xét nghiệm để chẩn đoán xác định và nêu hướng điều trị bệnh XHGTC miễn dịch.</a:t>
            </a:r>
            <a:r>
              <a:rPr lang="en-US" sz="2200">
                <a:effectLst/>
              </a:rPr>
              <a:t> </a:t>
            </a:r>
            <a:endParaRPr lang="vi-VN" sz="2200"/>
          </a:p>
        </p:txBody>
      </p:sp>
    </p:spTree>
    <p:extLst>
      <p:ext uri="{BB962C8B-B14F-4D97-AF65-F5344CB8AC3E}">
        <p14:creationId xmlns:p14="http://schemas.microsoft.com/office/powerpoint/2010/main" val="3189149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59F64-A3F4-B64F-AE1F-DEF7264D7E4E}"/>
              </a:ext>
            </a:extLst>
          </p:cNvPr>
          <p:cNvSpPr>
            <a:spLocks noGrp="1"/>
          </p:cNvSpPr>
          <p:nvPr>
            <p:ph type="title"/>
          </p:nvPr>
        </p:nvSpPr>
        <p:spPr/>
        <p:txBody>
          <a:bodyPr/>
          <a:lstStyle/>
          <a:p>
            <a:pPr marL="571500" indent="-571500">
              <a:buFont typeface="Wingdings" pitchFamily="2" charset="2"/>
              <a:buChar char="Ø"/>
            </a:pPr>
            <a:r>
              <a:rPr lang="en-US" b="1">
                <a:solidFill>
                  <a:srgbClr val="FF0000"/>
                </a:solidFill>
              </a:rPr>
              <a:t>CA LÂM SÀNG</a:t>
            </a:r>
          </a:p>
        </p:txBody>
      </p:sp>
      <p:pic>
        <p:nvPicPr>
          <p:cNvPr id="4" name="Picture 2">
            <a:extLst>
              <a:ext uri="{FF2B5EF4-FFF2-40B4-BE49-F238E27FC236}">
                <a16:creationId xmlns:a16="http://schemas.microsoft.com/office/drawing/2014/main" id="{9A83936A-8A1E-864D-A1F2-E6DE1517D8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280" y="1690687"/>
            <a:ext cx="5222935" cy="4434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C:\Users\QuocThanh\Desktop\ITP\sotxuathuyet_hinh-anh-xuat-huyet-giam-tieu-cau-tren-da.JPG">
            <a:extLst>
              <a:ext uri="{FF2B5EF4-FFF2-40B4-BE49-F238E27FC236}">
                <a16:creationId xmlns:a16="http://schemas.microsoft.com/office/drawing/2014/main" id="{3CAF00CB-8BD3-6B4A-8BF8-A87460E55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6265" y="1690688"/>
            <a:ext cx="4915455" cy="4434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4902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59F64-A3F4-B64F-AE1F-DEF7264D7E4E}"/>
              </a:ext>
            </a:extLst>
          </p:cNvPr>
          <p:cNvSpPr>
            <a:spLocks noGrp="1"/>
          </p:cNvSpPr>
          <p:nvPr>
            <p:ph type="title"/>
          </p:nvPr>
        </p:nvSpPr>
        <p:spPr/>
        <p:txBody>
          <a:bodyPr/>
          <a:lstStyle/>
          <a:p>
            <a:pPr marL="571500" indent="-571500">
              <a:buFont typeface="Wingdings" pitchFamily="2" charset="2"/>
              <a:buChar char="Ø"/>
            </a:pPr>
            <a:r>
              <a:rPr lang="en-US" b="1">
                <a:solidFill>
                  <a:srgbClr val="FF0000"/>
                </a:solidFill>
              </a:rPr>
              <a:t>CA LÂM SÀNG</a:t>
            </a:r>
          </a:p>
        </p:txBody>
      </p:sp>
      <p:pic>
        <p:nvPicPr>
          <p:cNvPr id="4" name="Picture 4" descr="A close up of a hand holding an apple&#10;&#10;Description automatically generated with medium confidence">
            <a:extLst>
              <a:ext uri="{FF2B5EF4-FFF2-40B4-BE49-F238E27FC236}">
                <a16:creationId xmlns:a16="http://schemas.microsoft.com/office/drawing/2014/main" id="{F0109BD2-34AA-7D43-BA1B-1C9836A65136}"/>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1" y="1690688"/>
            <a:ext cx="5105400" cy="41101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9B68AB2-EA52-CC48-AEFF-07BEAB26305B}"/>
              </a:ext>
            </a:extLst>
          </p:cNvPr>
          <p:cNvPicPr>
            <a:picLocks noChangeAspect="1"/>
          </p:cNvPicPr>
          <p:nvPr/>
        </p:nvPicPr>
        <p:blipFill>
          <a:blip r:embed="rId4"/>
          <a:stretch>
            <a:fillRect/>
          </a:stretch>
        </p:blipFill>
        <p:spPr>
          <a:xfrm>
            <a:off x="685802" y="1690689"/>
            <a:ext cx="5105398" cy="4110149"/>
          </a:xfrm>
          <a:prstGeom prst="rect">
            <a:avLst/>
          </a:prstGeom>
        </p:spPr>
      </p:pic>
    </p:spTree>
    <p:extLst>
      <p:ext uri="{BB962C8B-B14F-4D97-AF65-F5344CB8AC3E}">
        <p14:creationId xmlns:p14="http://schemas.microsoft.com/office/powerpoint/2010/main" val="17488273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59F64-A3F4-B64F-AE1F-DEF7264D7E4E}"/>
              </a:ext>
            </a:extLst>
          </p:cNvPr>
          <p:cNvSpPr>
            <a:spLocks noGrp="1"/>
          </p:cNvSpPr>
          <p:nvPr>
            <p:ph type="title"/>
          </p:nvPr>
        </p:nvSpPr>
        <p:spPr/>
        <p:txBody>
          <a:bodyPr/>
          <a:lstStyle/>
          <a:p>
            <a:pPr marL="571500" indent="-571500">
              <a:buFont typeface="Wingdings" pitchFamily="2" charset="2"/>
              <a:buChar char="Ø"/>
            </a:pPr>
            <a:r>
              <a:rPr lang="en-US" b="1">
                <a:solidFill>
                  <a:srgbClr val="FF0000"/>
                </a:solidFill>
              </a:rPr>
              <a:t>CA LÂM SÀNG</a:t>
            </a:r>
          </a:p>
        </p:txBody>
      </p:sp>
      <p:sp>
        <p:nvSpPr>
          <p:cNvPr id="3" name="Content Placeholder 2">
            <a:extLst>
              <a:ext uri="{FF2B5EF4-FFF2-40B4-BE49-F238E27FC236}">
                <a16:creationId xmlns:a16="http://schemas.microsoft.com/office/drawing/2014/main" id="{9039AEC2-FD36-D046-B6D8-68804D93D921}"/>
              </a:ext>
            </a:extLst>
          </p:cNvPr>
          <p:cNvSpPr>
            <a:spLocks noGrp="1"/>
          </p:cNvSpPr>
          <p:nvPr>
            <p:ph idx="1"/>
          </p:nvPr>
        </p:nvSpPr>
        <p:spPr/>
        <p:txBody>
          <a:bodyPr>
            <a:normAutofit/>
          </a:bodyPr>
          <a:lstStyle/>
          <a:p>
            <a:pPr marL="514350" indent="-514350" algn="just">
              <a:lnSpc>
                <a:spcPct val="150000"/>
              </a:lnSpc>
              <a:buFont typeface="+mj-lt"/>
              <a:buAutoNum type="arabicPeriod" startAt="6"/>
            </a:pPr>
            <a:r>
              <a:rPr lang="en-US" b="1">
                <a:solidFill>
                  <a:srgbClr val="FF0000"/>
                </a:solidFill>
              </a:rPr>
              <a:t>Nêu các đặc điểm của biểu hiện xuất huyết có thể ghi nhận được trên bệnh nhân này.</a:t>
            </a:r>
          </a:p>
        </p:txBody>
      </p:sp>
    </p:spTree>
    <p:extLst>
      <p:ext uri="{BB962C8B-B14F-4D97-AF65-F5344CB8AC3E}">
        <p14:creationId xmlns:p14="http://schemas.microsoft.com/office/powerpoint/2010/main" val="8319055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59F64-A3F4-B64F-AE1F-DEF7264D7E4E}"/>
              </a:ext>
            </a:extLst>
          </p:cNvPr>
          <p:cNvSpPr>
            <a:spLocks noGrp="1"/>
          </p:cNvSpPr>
          <p:nvPr>
            <p:ph type="title"/>
          </p:nvPr>
        </p:nvSpPr>
        <p:spPr/>
        <p:txBody>
          <a:bodyPr/>
          <a:lstStyle/>
          <a:p>
            <a:pPr marL="571500" indent="-571500">
              <a:buFont typeface="Wingdings" pitchFamily="2" charset="2"/>
              <a:buChar char="Ø"/>
            </a:pPr>
            <a:r>
              <a:rPr lang="en-US" b="1">
                <a:solidFill>
                  <a:srgbClr val="FF0000"/>
                </a:solidFill>
              </a:rPr>
              <a:t>CA LÂM SÀNG</a:t>
            </a:r>
          </a:p>
        </p:txBody>
      </p:sp>
      <p:sp>
        <p:nvSpPr>
          <p:cNvPr id="3" name="Content Placeholder 2">
            <a:extLst>
              <a:ext uri="{FF2B5EF4-FFF2-40B4-BE49-F238E27FC236}">
                <a16:creationId xmlns:a16="http://schemas.microsoft.com/office/drawing/2014/main" id="{9039AEC2-FD36-D046-B6D8-68804D93D921}"/>
              </a:ext>
            </a:extLst>
          </p:cNvPr>
          <p:cNvSpPr>
            <a:spLocks noGrp="1"/>
          </p:cNvSpPr>
          <p:nvPr>
            <p:ph idx="1"/>
          </p:nvPr>
        </p:nvSpPr>
        <p:spPr/>
        <p:txBody>
          <a:bodyPr/>
          <a:lstStyle/>
          <a:p>
            <a:pPr marL="514350" indent="-514350" algn="just">
              <a:lnSpc>
                <a:spcPct val="150000"/>
              </a:lnSpc>
              <a:spcBef>
                <a:spcPts val="0"/>
              </a:spcBef>
              <a:buFont typeface="+mj-lt"/>
              <a:buAutoNum type="arabicPeriod" startAt="6"/>
            </a:pPr>
            <a:r>
              <a:rPr lang="en-US" b="1">
                <a:solidFill>
                  <a:srgbClr val="0070C0"/>
                </a:solidFill>
              </a:rPr>
              <a:t>Đặc điểm của các biểu hiện xuất huyết có thể ghi nhận được trên bệnh nhân này:</a:t>
            </a:r>
          </a:p>
          <a:p>
            <a:pPr marL="889000" indent="-393700" algn="just">
              <a:lnSpc>
                <a:spcPct val="150000"/>
              </a:lnSpc>
              <a:spcBef>
                <a:spcPts val="0"/>
              </a:spcBef>
              <a:buFont typeface="System Font Regular"/>
              <a:buChar char="-"/>
            </a:pPr>
            <a:r>
              <a:rPr lang="en-US"/>
              <a:t>Xuất huyết dưới da, xuất huyết nướu răng</a:t>
            </a:r>
          </a:p>
          <a:p>
            <a:pPr marL="889000" indent="-393700" algn="just">
              <a:lnSpc>
                <a:spcPct val="150000"/>
              </a:lnSpc>
              <a:spcBef>
                <a:spcPts val="0"/>
              </a:spcBef>
              <a:buFont typeface="System Font Regular"/>
              <a:buChar char="-"/>
            </a:pPr>
            <a:r>
              <a:rPr lang="en-US"/>
              <a:t>Đặc điểm của các biểu hiện xuất huyết:</a:t>
            </a:r>
          </a:p>
          <a:p>
            <a:pPr marL="1346200" lvl="1" indent="-457200" algn="just">
              <a:lnSpc>
                <a:spcPct val="150000"/>
              </a:lnSpc>
              <a:spcBef>
                <a:spcPts val="0"/>
              </a:spcBef>
              <a:buFont typeface="System Font Regular"/>
              <a:buChar char="+"/>
            </a:pPr>
            <a:r>
              <a:rPr lang="en-US"/>
              <a:t>Xuất hiện tự nhiên			+   Không đối xứng</a:t>
            </a:r>
          </a:p>
          <a:p>
            <a:pPr marL="1346200" lvl="1" indent="-457200" algn="just">
              <a:lnSpc>
                <a:spcPct val="150000"/>
              </a:lnSpc>
              <a:spcBef>
                <a:spcPts val="0"/>
              </a:spcBef>
              <a:buFont typeface="System Font Regular"/>
              <a:buChar char="+"/>
            </a:pPr>
            <a:r>
              <a:rPr lang="en-US"/>
              <a:t>Đa dạng					+   Nhiều độ tuổi</a:t>
            </a:r>
          </a:p>
          <a:p>
            <a:pPr marL="1346200" lvl="1" indent="-457200" algn="just">
              <a:lnSpc>
                <a:spcPct val="150000"/>
              </a:lnSpc>
              <a:spcBef>
                <a:spcPts val="0"/>
              </a:spcBef>
              <a:buFont typeface="System Font Regular"/>
              <a:buChar char="+"/>
            </a:pPr>
            <a:r>
              <a:rPr lang="en-US"/>
              <a:t>Nhiều vị trí</a:t>
            </a:r>
          </a:p>
        </p:txBody>
      </p:sp>
    </p:spTree>
    <p:extLst>
      <p:ext uri="{BB962C8B-B14F-4D97-AF65-F5344CB8AC3E}">
        <p14:creationId xmlns:p14="http://schemas.microsoft.com/office/powerpoint/2010/main" val="2402470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59F64-A3F4-B64F-AE1F-DEF7264D7E4E}"/>
              </a:ext>
            </a:extLst>
          </p:cNvPr>
          <p:cNvSpPr>
            <a:spLocks noGrp="1"/>
          </p:cNvSpPr>
          <p:nvPr>
            <p:ph type="title"/>
          </p:nvPr>
        </p:nvSpPr>
        <p:spPr/>
        <p:txBody>
          <a:bodyPr/>
          <a:lstStyle/>
          <a:p>
            <a:pPr marL="571500" indent="-571500">
              <a:buFont typeface="Wingdings" pitchFamily="2" charset="2"/>
              <a:buChar char="Ø"/>
            </a:pPr>
            <a:r>
              <a:rPr lang="en-US" b="1">
                <a:solidFill>
                  <a:srgbClr val="FF0000"/>
                </a:solidFill>
              </a:rPr>
              <a:t>CA LÂM SÀNG</a:t>
            </a:r>
          </a:p>
        </p:txBody>
      </p:sp>
      <p:sp>
        <p:nvSpPr>
          <p:cNvPr id="3" name="Content Placeholder 2">
            <a:extLst>
              <a:ext uri="{FF2B5EF4-FFF2-40B4-BE49-F238E27FC236}">
                <a16:creationId xmlns:a16="http://schemas.microsoft.com/office/drawing/2014/main" id="{9039AEC2-FD36-D046-B6D8-68804D93D921}"/>
              </a:ext>
            </a:extLst>
          </p:cNvPr>
          <p:cNvSpPr>
            <a:spLocks noGrp="1"/>
          </p:cNvSpPr>
          <p:nvPr>
            <p:ph idx="1"/>
          </p:nvPr>
        </p:nvSpPr>
        <p:spPr/>
        <p:txBody>
          <a:bodyPr>
            <a:normAutofit/>
          </a:bodyPr>
          <a:lstStyle/>
          <a:p>
            <a:pPr marL="514350" indent="-514350" algn="just">
              <a:lnSpc>
                <a:spcPct val="150000"/>
              </a:lnSpc>
              <a:buFont typeface="+mj-lt"/>
              <a:buAutoNum type="arabicPeriod" startAt="7"/>
            </a:pPr>
            <a:r>
              <a:rPr lang="en-US" b="1">
                <a:solidFill>
                  <a:srgbClr val="FF0000"/>
                </a:solidFill>
              </a:rPr>
              <a:t>Nêu các nguyên nhân có thể gây ra các biểu hiện xuất huyết như trên</a:t>
            </a:r>
          </a:p>
        </p:txBody>
      </p:sp>
    </p:spTree>
    <p:extLst>
      <p:ext uri="{BB962C8B-B14F-4D97-AF65-F5344CB8AC3E}">
        <p14:creationId xmlns:p14="http://schemas.microsoft.com/office/powerpoint/2010/main" val="4269218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59F64-A3F4-B64F-AE1F-DEF7264D7E4E}"/>
              </a:ext>
            </a:extLst>
          </p:cNvPr>
          <p:cNvSpPr>
            <a:spLocks noGrp="1"/>
          </p:cNvSpPr>
          <p:nvPr>
            <p:ph type="title"/>
          </p:nvPr>
        </p:nvSpPr>
        <p:spPr/>
        <p:txBody>
          <a:bodyPr/>
          <a:lstStyle/>
          <a:p>
            <a:pPr marL="571500" indent="-571500">
              <a:buFont typeface="Wingdings" pitchFamily="2" charset="2"/>
              <a:buChar char="Ø"/>
            </a:pPr>
            <a:r>
              <a:rPr lang="en-US" b="1">
                <a:solidFill>
                  <a:srgbClr val="FF0000"/>
                </a:solidFill>
              </a:rPr>
              <a:t>CA LÂM SÀNG</a:t>
            </a:r>
          </a:p>
        </p:txBody>
      </p:sp>
      <p:sp>
        <p:nvSpPr>
          <p:cNvPr id="3" name="Content Placeholder 2">
            <a:extLst>
              <a:ext uri="{FF2B5EF4-FFF2-40B4-BE49-F238E27FC236}">
                <a16:creationId xmlns:a16="http://schemas.microsoft.com/office/drawing/2014/main" id="{9039AEC2-FD36-D046-B6D8-68804D93D921}"/>
              </a:ext>
            </a:extLst>
          </p:cNvPr>
          <p:cNvSpPr>
            <a:spLocks noGrp="1"/>
          </p:cNvSpPr>
          <p:nvPr>
            <p:ph idx="1"/>
          </p:nvPr>
        </p:nvSpPr>
        <p:spPr>
          <a:xfrm>
            <a:off x="838200" y="1403595"/>
            <a:ext cx="10515600" cy="4351338"/>
          </a:xfrm>
        </p:spPr>
        <p:txBody>
          <a:bodyPr>
            <a:normAutofit/>
          </a:bodyPr>
          <a:lstStyle/>
          <a:p>
            <a:pPr marL="514350" indent="-514350" algn="just">
              <a:lnSpc>
                <a:spcPct val="150000"/>
              </a:lnSpc>
              <a:spcBef>
                <a:spcPts val="0"/>
              </a:spcBef>
              <a:buFont typeface="+mj-lt"/>
              <a:buAutoNum type="arabicPeriod" startAt="7"/>
            </a:pPr>
            <a:r>
              <a:rPr lang="en-US" b="1" dirty="0" err="1">
                <a:solidFill>
                  <a:srgbClr val="0070C0"/>
                </a:solidFill>
              </a:rPr>
              <a:t>Các</a:t>
            </a:r>
            <a:r>
              <a:rPr lang="en-US" b="1" dirty="0">
                <a:solidFill>
                  <a:srgbClr val="0070C0"/>
                </a:solidFill>
              </a:rPr>
              <a:t> </a:t>
            </a:r>
            <a:r>
              <a:rPr lang="en-US" b="1" dirty="0" err="1">
                <a:solidFill>
                  <a:srgbClr val="0070C0"/>
                </a:solidFill>
              </a:rPr>
              <a:t>nguyên</a:t>
            </a:r>
            <a:r>
              <a:rPr lang="en-US" b="1" dirty="0">
                <a:solidFill>
                  <a:srgbClr val="0070C0"/>
                </a:solidFill>
              </a:rPr>
              <a:t> </a:t>
            </a:r>
            <a:r>
              <a:rPr lang="en-US" b="1" dirty="0" err="1">
                <a:solidFill>
                  <a:srgbClr val="0070C0"/>
                </a:solidFill>
              </a:rPr>
              <a:t>nhân</a:t>
            </a:r>
            <a:r>
              <a:rPr lang="en-US" b="1" dirty="0">
                <a:solidFill>
                  <a:srgbClr val="0070C0"/>
                </a:solidFill>
              </a:rPr>
              <a:t> </a:t>
            </a:r>
            <a:r>
              <a:rPr lang="en-US" b="1" dirty="0" err="1">
                <a:solidFill>
                  <a:srgbClr val="0070C0"/>
                </a:solidFill>
              </a:rPr>
              <a:t>gây</a:t>
            </a:r>
            <a:r>
              <a:rPr lang="en-US" b="1" dirty="0">
                <a:solidFill>
                  <a:srgbClr val="0070C0"/>
                </a:solidFill>
              </a:rPr>
              <a:t> </a:t>
            </a:r>
            <a:r>
              <a:rPr lang="en-US" b="1" dirty="0" err="1">
                <a:solidFill>
                  <a:srgbClr val="0070C0"/>
                </a:solidFill>
              </a:rPr>
              <a:t>ra</a:t>
            </a:r>
            <a:r>
              <a:rPr lang="en-US" b="1" dirty="0">
                <a:solidFill>
                  <a:srgbClr val="0070C0"/>
                </a:solidFill>
              </a:rPr>
              <a:t> </a:t>
            </a:r>
            <a:r>
              <a:rPr lang="en-US" b="1" dirty="0" err="1">
                <a:solidFill>
                  <a:srgbClr val="0070C0"/>
                </a:solidFill>
              </a:rPr>
              <a:t>tình</a:t>
            </a:r>
            <a:r>
              <a:rPr lang="en-US" b="1" dirty="0">
                <a:solidFill>
                  <a:srgbClr val="0070C0"/>
                </a:solidFill>
              </a:rPr>
              <a:t> </a:t>
            </a:r>
            <a:r>
              <a:rPr lang="en-US" b="1" dirty="0" err="1">
                <a:solidFill>
                  <a:srgbClr val="0070C0"/>
                </a:solidFill>
              </a:rPr>
              <a:t>trạng</a:t>
            </a:r>
            <a:r>
              <a:rPr lang="en-US" b="1" dirty="0">
                <a:solidFill>
                  <a:srgbClr val="0070C0"/>
                </a:solidFill>
              </a:rPr>
              <a:t> XH </a:t>
            </a:r>
            <a:r>
              <a:rPr lang="en-US" b="1" dirty="0" err="1">
                <a:solidFill>
                  <a:srgbClr val="0070C0"/>
                </a:solidFill>
              </a:rPr>
              <a:t>của</a:t>
            </a:r>
            <a:r>
              <a:rPr lang="en-US" b="1" dirty="0">
                <a:solidFill>
                  <a:srgbClr val="0070C0"/>
                </a:solidFill>
              </a:rPr>
              <a:t> BN ?</a:t>
            </a:r>
          </a:p>
        </p:txBody>
      </p:sp>
      <p:graphicFrame>
        <p:nvGraphicFramePr>
          <p:cNvPr id="4" name="Table 3"/>
          <p:cNvGraphicFramePr>
            <a:graphicFrameLocks noGrp="1"/>
          </p:cNvGraphicFramePr>
          <p:nvPr>
            <p:extLst>
              <p:ext uri="{D42A27DB-BD31-4B8C-83A1-F6EECF244321}">
                <p14:modId xmlns:p14="http://schemas.microsoft.com/office/powerpoint/2010/main" val="638675247"/>
              </p:ext>
            </p:extLst>
          </p:nvPr>
        </p:nvGraphicFramePr>
        <p:xfrm>
          <a:off x="675250" y="2235631"/>
          <a:ext cx="10678550" cy="3648848"/>
        </p:xfrm>
        <a:graphic>
          <a:graphicData uri="http://schemas.openxmlformats.org/drawingml/2006/table">
            <a:tbl>
              <a:tblPr firstRow="1" bandRow="1">
                <a:tableStyleId>{5C22544A-7EE6-4342-B048-85BDC9FD1C3A}</a:tableStyleId>
              </a:tblPr>
              <a:tblGrid>
                <a:gridCol w="2628389">
                  <a:extLst>
                    <a:ext uri="{9D8B030D-6E8A-4147-A177-3AD203B41FA5}">
                      <a16:colId xmlns:a16="http://schemas.microsoft.com/office/drawing/2014/main" val="20000"/>
                    </a:ext>
                  </a:extLst>
                </a:gridCol>
                <a:gridCol w="1740309">
                  <a:extLst>
                    <a:ext uri="{9D8B030D-6E8A-4147-A177-3AD203B41FA5}">
                      <a16:colId xmlns:a16="http://schemas.microsoft.com/office/drawing/2014/main" val="20001"/>
                    </a:ext>
                  </a:extLst>
                </a:gridCol>
                <a:gridCol w="1651820">
                  <a:extLst>
                    <a:ext uri="{9D8B030D-6E8A-4147-A177-3AD203B41FA5}">
                      <a16:colId xmlns:a16="http://schemas.microsoft.com/office/drawing/2014/main" val="20002"/>
                    </a:ext>
                  </a:extLst>
                </a:gridCol>
                <a:gridCol w="2861187">
                  <a:extLst>
                    <a:ext uri="{9D8B030D-6E8A-4147-A177-3AD203B41FA5}">
                      <a16:colId xmlns:a16="http://schemas.microsoft.com/office/drawing/2014/main" val="20003"/>
                    </a:ext>
                  </a:extLst>
                </a:gridCol>
                <a:gridCol w="1796845">
                  <a:extLst>
                    <a:ext uri="{9D8B030D-6E8A-4147-A177-3AD203B41FA5}">
                      <a16:colId xmlns:a16="http://schemas.microsoft.com/office/drawing/2014/main" val="20004"/>
                    </a:ext>
                  </a:extLst>
                </a:gridCol>
              </a:tblGrid>
              <a:tr h="521264">
                <a:tc>
                  <a:txBody>
                    <a:bodyPr/>
                    <a:lstStyle/>
                    <a:p>
                      <a:endParaRPr lang="vi-VN" sz="2000" dirty="0"/>
                    </a:p>
                  </a:txBody>
                  <a:tcPr/>
                </a:tc>
                <a:tc>
                  <a:txBody>
                    <a:bodyPr/>
                    <a:lstStyle/>
                    <a:p>
                      <a:pPr algn="ctr"/>
                      <a:r>
                        <a:rPr lang="en-US" sz="2000" dirty="0" err="1"/>
                        <a:t>Thành</a:t>
                      </a:r>
                      <a:r>
                        <a:rPr lang="en-US" sz="2000" baseline="0" dirty="0"/>
                        <a:t> </a:t>
                      </a:r>
                      <a:r>
                        <a:rPr lang="en-US" sz="2000" baseline="0" dirty="0" err="1"/>
                        <a:t>mạch</a:t>
                      </a:r>
                      <a:endParaRPr lang="vi-VN" sz="2000" dirty="0"/>
                    </a:p>
                  </a:txBody>
                  <a:tcPr/>
                </a:tc>
                <a:tc>
                  <a:txBody>
                    <a:bodyPr/>
                    <a:lstStyle/>
                    <a:p>
                      <a:pPr algn="ctr"/>
                      <a:r>
                        <a:rPr lang="en-US" sz="2000" dirty="0" err="1"/>
                        <a:t>Tiểu</a:t>
                      </a:r>
                      <a:r>
                        <a:rPr lang="en-US" sz="2000" baseline="0" dirty="0"/>
                        <a:t> </a:t>
                      </a:r>
                      <a:r>
                        <a:rPr lang="en-US" sz="2000" baseline="0" dirty="0" err="1"/>
                        <a:t>cầu</a:t>
                      </a:r>
                      <a:endParaRPr lang="vi-VN" sz="2000" dirty="0"/>
                    </a:p>
                  </a:txBody>
                  <a:tcPr/>
                </a:tc>
                <a:tc>
                  <a:txBody>
                    <a:bodyPr/>
                    <a:lstStyle/>
                    <a:p>
                      <a:pPr algn="ctr"/>
                      <a:r>
                        <a:rPr lang="en-US" sz="2000" dirty="0" err="1"/>
                        <a:t>Đông</a:t>
                      </a:r>
                      <a:r>
                        <a:rPr lang="en-US" sz="2000" baseline="0" dirty="0"/>
                        <a:t> </a:t>
                      </a:r>
                      <a:r>
                        <a:rPr lang="en-US" sz="2000" baseline="0" dirty="0" err="1"/>
                        <a:t>máu</a:t>
                      </a:r>
                      <a:r>
                        <a:rPr lang="en-US" sz="2000" baseline="0" dirty="0"/>
                        <a:t> </a:t>
                      </a:r>
                      <a:r>
                        <a:rPr lang="en-US" sz="2000" baseline="0" dirty="0" err="1"/>
                        <a:t>huyết</a:t>
                      </a:r>
                      <a:r>
                        <a:rPr lang="en-US" sz="2000" baseline="0" dirty="0"/>
                        <a:t> </a:t>
                      </a:r>
                      <a:r>
                        <a:rPr lang="en-US" sz="2000" baseline="0" dirty="0" err="1"/>
                        <a:t>tương</a:t>
                      </a:r>
                      <a:endParaRPr lang="vi-VN" sz="2000" dirty="0"/>
                    </a:p>
                  </a:txBody>
                  <a:tcPr/>
                </a:tc>
                <a:tc>
                  <a:txBody>
                    <a:bodyPr/>
                    <a:lstStyle/>
                    <a:p>
                      <a:pPr algn="ctr"/>
                      <a:r>
                        <a:rPr lang="en-US" sz="2000" dirty="0" err="1"/>
                        <a:t>Phối</a:t>
                      </a:r>
                      <a:r>
                        <a:rPr lang="en-US" sz="2000" baseline="0" dirty="0"/>
                        <a:t> </a:t>
                      </a:r>
                      <a:r>
                        <a:rPr lang="en-US" sz="2000" baseline="0" dirty="0" err="1"/>
                        <a:t>hợp</a:t>
                      </a:r>
                      <a:endParaRPr lang="vi-VN" sz="2000" dirty="0"/>
                    </a:p>
                  </a:txBody>
                  <a:tcPr/>
                </a:tc>
                <a:extLst>
                  <a:ext uri="{0D108BD9-81ED-4DB2-BD59-A6C34878D82A}">
                    <a16:rowId xmlns:a16="http://schemas.microsoft.com/office/drawing/2014/main" val="10000"/>
                  </a:ext>
                </a:extLst>
              </a:tr>
              <a:tr h="521264">
                <a:tc>
                  <a:txBody>
                    <a:bodyPr/>
                    <a:lstStyle/>
                    <a:p>
                      <a:r>
                        <a:rPr lang="vi-VN" sz="2000" dirty="0"/>
                        <a:t>Tự nhiên</a:t>
                      </a:r>
                    </a:p>
                  </a:txBody>
                  <a:tcPr/>
                </a:tc>
                <a:tc>
                  <a:txBody>
                    <a:bodyPr/>
                    <a:lstStyle/>
                    <a:p>
                      <a:pPr algn="ctr"/>
                      <a:r>
                        <a:rPr lang="vi-VN" sz="2000" dirty="0"/>
                        <a:t>++</a:t>
                      </a:r>
                    </a:p>
                  </a:txBody>
                  <a:tcPr/>
                </a:tc>
                <a:tc>
                  <a:txBody>
                    <a:bodyPr/>
                    <a:lstStyle/>
                    <a:p>
                      <a:pPr algn="ctr"/>
                      <a:r>
                        <a:rPr lang="vi-VN" sz="2000" dirty="0"/>
                        <a:t>+++</a:t>
                      </a:r>
                    </a:p>
                  </a:txBody>
                  <a:tcPr/>
                </a:tc>
                <a:tc>
                  <a:txBody>
                    <a:bodyPr/>
                    <a:lstStyle/>
                    <a:p>
                      <a:pPr algn="ctr"/>
                      <a:r>
                        <a:rPr lang="vi-VN" sz="2000" dirty="0"/>
                        <a:t>+</a:t>
                      </a:r>
                    </a:p>
                  </a:txBody>
                  <a:tcPr/>
                </a:tc>
                <a:tc>
                  <a:txBody>
                    <a:bodyPr/>
                    <a:lstStyle/>
                    <a:p>
                      <a:pPr algn="ctr"/>
                      <a:r>
                        <a:rPr lang="vi-VN" sz="2000" dirty="0"/>
                        <a:t>++</a:t>
                      </a:r>
                    </a:p>
                  </a:txBody>
                  <a:tcPr/>
                </a:tc>
                <a:extLst>
                  <a:ext uri="{0D108BD9-81ED-4DB2-BD59-A6C34878D82A}">
                    <a16:rowId xmlns:a16="http://schemas.microsoft.com/office/drawing/2014/main" val="1296530822"/>
                  </a:ext>
                </a:extLst>
              </a:tr>
              <a:tr h="521264">
                <a:tc>
                  <a:txBody>
                    <a:bodyPr/>
                    <a:lstStyle/>
                    <a:p>
                      <a:r>
                        <a:rPr lang="en-US" sz="2000" dirty="0" err="1"/>
                        <a:t>Dưới</a:t>
                      </a:r>
                      <a:r>
                        <a:rPr lang="en-US" sz="2000" baseline="0" dirty="0"/>
                        <a:t> da </a:t>
                      </a:r>
                      <a:endParaRPr lang="vi-VN" sz="2000" dirty="0"/>
                    </a:p>
                  </a:txBody>
                  <a:tcPr/>
                </a:tc>
                <a:tc>
                  <a:txBody>
                    <a:bodyPr/>
                    <a:lstStyle/>
                    <a:p>
                      <a:pPr algn="ctr"/>
                      <a:r>
                        <a:rPr lang="en-US" sz="2000" dirty="0"/>
                        <a:t>++</a:t>
                      </a:r>
                      <a:endParaRPr lang="vi-VN" sz="2000" dirty="0"/>
                    </a:p>
                  </a:txBody>
                  <a:tcPr/>
                </a:tc>
                <a:tc>
                  <a:txBody>
                    <a:bodyPr/>
                    <a:lstStyle/>
                    <a:p>
                      <a:pPr algn="ctr"/>
                      <a:r>
                        <a:rPr lang="en-US" sz="2000" dirty="0"/>
                        <a:t>+++</a:t>
                      </a:r>
                      <a:endParaRPr lang="vi-VN" sz="2000" dirty="0"/>
                    </a:p>
                  </a:txBody>
                  <a:tcPr/>
                </a:tc>
                <a:tc>
                  <a:txBody>
                    <a:bodyPr/>
                    <a:lstStyle/>
                    <a:p>
                      <a:pPr algn="ctr"/>
                      <a:r>
                        <a:rPr lang="en-US" sz="2000" dirty="0"/>
                        <a:t>++</a:t>
                      </a:r>
                      <a:endParaRPr lang="vi-VN" sz="2000" dirty="0"/>
                    </a:p>
                  </a:txBody>
                  <a:tcPr/>
                </a:tc>
                <a:tc>
                  <a:txBody>
                    <a:bodyPr/>
                    <a:lstStyle/>
                    <a:p>
                      <a:pPr algn="ctr"/>
                      <a:r>
                        <a:rPr lang="en-US" sz="2000" dirty="0"/>
                        <a:t>+++</a:t>
                      </a:r>
                      <a:endParaRPr lang="vi-VN" sz="2000" dirty="0"/>
                    </a:p>
                  </a:txBody>
                  <a:tcPr/>
                </a:tc>
                <a:extLst>
                  <a:ext uri="{0D108BD9-81ED-4DB2-BD59-A6C34878D82A}">
                    <a16:rowId xmlns:a16="http://schemas.microsoft.com/office/drawing/2014/main" val="10001"/>
                  </a:ext>
                </a:extLst>
              </a:tr>
              <a:tr h="521264">
                <a:tc>
                  <a:txBody>
                    <a:bodyPr/>
                    <a:lstStyle/>
                    <a:p>
                      <a:r>
                        <a:rPr lang="en-US" sz="2000" dirty="0" err="1"/>
                        <a:t>Niêm</a:t>
                      </a:r>
                      <a:r>
                        <a:rPr lang="en-US" sz="2000" baseline="0" dirty="0"/>
                        <a:t> </a:t>
                      </a:r>
                      <a:r>
                        <a:rPr lang="en-US" sz="2000" baseline="0" dirty="0" err="1"/>
                        <a:t>mạc</a:t>
                      </a:r>
                      <a:r>
                        <a:rPr lang="en-US" sz="2000" baseline="0" dirty="0"/>
                        <a:t> </a:t>
                      </a:r>
                      <a:endParaRPr lang="vi-VN" sz="2000" dirty="0"/>
                    </a:p>
                  </a:txBody>
                  <a:tcPr/>
                </a:tc>
                <a:tc>
                  <a:txBody>
                    <a:bodyPr/>
                    <a:lstStyle/>
                    <a:p>
                      <a:pPr algn="ctr"/>
                      <a:r>
                        <a:rPr lang="en-US" sz="2000" dirty="0"/>
                        <a:t>(± )</a:t>
                      </a:r>
                      <a:endParaRPr lang="vi-VN" sz="2000" dirty="0"/>
                    </a:p>
                  </a:txBody>
                  <a:tcPr/>
                </a:tc>
                <a:tc>
                  <a:txBody>
                    <a:bodyPr/>
                    <a:lstStyle/>
                    <a:p>
                      <a:pPr algn="ctr"/>
                      <a:r>
                        <a:rPr lang="en-US" sz="2000" dirty="0"/>
                        <a:t>+++</a:t>
                      </a:r>
                      <a:endParaRPr lang="vi-VN" sz="2000" dirty="0"/>
                    </a:p>
                  </a:txBody>
                  <a:tcPr/>
                </a:tc>
                <a:tc>
                  <a:txBody>
                    <a:bodyPr/>
                    <a:lstStyle/>
                    <a:p>
                      <a:pPr algn="ctr"/>
                      <a:r>
                        <a:rPr lang="en-US" sz="2000" dirty="0"/>
                        <a:t>++</a:t>
                      </a:r>
                      <a:endParaRPr lang="vi-VN" sz="2000" dirty="0"/>
                    </a:p>
                  </a:txBody>
                  <a:tcPr/>
                </a:tc>
                <a:tc>
                  <a:txBody>
                    <a:bodyPr/>
                    <a:lstStyle/>
                    <a:p>
                      <a:pPr algn="ctr"/>
                      <a:r>
                        <a:rPr lang="en-US" sz="2000" dirty="0"/>
                        <a:t>+++</a:t>
                      </a:r>
                      <a:endParaRPr lang="vi-VN" sz="2000" dirty="0"/>
                    </a:p>
                  </a:txBody>
                  <a:tcPr/>
                </a:tc>
                <a:extLst>
                  <a:ext uri="{0D108BD9-81ED-4DB2-BD59-A6C34878D82A}">
                    <a16:rowId xmlns:a16="http://schemas.microsoft.com/office/drawing/2014/main" val="10002"/>
                  </a:ext>
                </a:extLst>
              </a:tr>
              <a:tr h="521264">
                <a:tc>
                  <a:txBody>
                    <a:bodyPr/>
                    <a:lstStyle/>
                    <a:p>
                      <a:r>
                        <a:rPr lang="en-US" sz="2000" dirty="0" err="1"/>
                        <a:t>Khớp</a:t>
                      </a:r>
                      <a:endParaRPr lang="vi-VN" sz="2000" dirty="0"/>
                    </a:p>
                  </a:txBody>
                  <a:tcPr/>
                </a:tc>
                <a:tc>
                  <a:txBody>
                    <a:bodyPr/>
                    <a:lstStyle/>
                    <a:p>
                      <a:pPr algn="ctr"/>
                      <a:r>
                        <a:rPr lang="en-US" sz="2000" dirty="0" err="1"/>
                        <a:t>Không</a:t>
                      </a:r>
                      <a:endParaRPr lang="vi-VN" sz="2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 )</a:t>
                      </a:r>
                      <a:endParaRPr lang="vi-VN" sz="2000" dirty="0"/>
                    </a:p>
                  </a:txBody>
                  <a:tcPr/>
                </a:tc>
                <a:tc>
                  <a:txBody>
                    <a:bodyPr/>
                    <a:lstStyle/>
                    <a:p>
                      <a:pPr algn="ctr"/>
                      <a:r>
                        <a:rPr lang="en-US" sz="2000" dirty="0"/>
                        <a:t>+++</a:t>
                      </a:r>
                      <a:endParaRPr lang="vi-VN" sz="2000" dirty="0"/>
                    </a:p>
                  </a:txBody>
                  <a:tcPr/>
                </a:tc>
                <a:tc>
                  <a:txBody>
                    <a:bodyPr/>
                    <a:lstStyle/>
                    <a:p>
                      <a:pPr algn="ctr"/>
                      <a:r>
                        <a:rPr lang="en-US" sz="2000" dirty="0"/>
                        <a:t>+++</a:t>
                      </a:r>
                      <a:endParaRPr lang="vi-VN" sz="2000" dirty="0"/>
                    </a:p>
                  </a:txBody>
                  <a:tcPr/>
                </a:tc>
                <a:extLst>
                  <a:ext uri="{0D108BD9-81ED-4DB2-BD59-A6C34878D82A}">
                    <a16:rowId xmlns:a16="http://schemas.microsoft.com/office/drawing/2014/main" val="10003"/>
                  </a:ext>
                </a:extLst>
              </a:tr>
              <a:tr h="521264">
                <a:tc>
                  <a:txBody>
                    <a:bodyPr/>
                    <a:lstStyle/>
                    <a:p>
                      <a:r>
                        <a:rPr lang="en-US" sz="2000" dirty="0" err="1"/>
                        <a:t>Nội</a:t>
                      </a:r>
                      <a:r>
                        <a:rPr lang="en-US" sz="2000" baseline="0" dirty="0"/>
                        <a:t> </a:t>
                      </a:r>
                      <a:r>
                        <a:rPr lang="en-US" sz="2000" baseline="0" dirty="0" err="1"/>
                        <a:t>tạng</a:t>
                      </a:r>
                      <a:r>
                        <a:rPr lang="en-US" sz="2000" baseline="0" dirty="0"/>
                        <a:t> </a:t>
                      </a:r>
                      <a:endParaRPr lang="vi-VN" sz="2000" dirty="0"/>
                    </a:p>
                  </a:txBody>
                  <a:tcPr/>
                </a:tc>
                <a:tc>
                  <a:txBody>
                    <a:bodyPr/>
                    <a:lstStyle/>
                    <a:p>
                      <a:pPr algn="ctr"/>
                      <a:r>
                        <a:rPr lang="en-US" sz="2000" dirty="0" err="1"/>
                        <a:t>Không</a:t>
                      </a:r>
                      <a:endParaRPr lang="vi-VN" sz="2000" dirty="0"/>
                    </a:p>
                  </a:txBody>
                  <a:tcPr/>
                </a:tc>
                <a:tc>
                  <a:txBody>
                    <a:bodyPr/>
                    <a:lstStyle/>
                    <a:p>
                      <a:pPr algn="ctr"/>
                      <a:r>
                        <a:rPr lang="en-US" sz="2000" dirty="0"/>
                        <a:t>+++</a:t>
                      </a:r>
                      <a:endParaRPr lang="vi-VN" sz="2000" dirty="0"/>
                    </a:p>
                  </a:txBody>
                  <a:tcPr/>
                </a:tc>
                <a:tc>
                  <a:txBody>
                    <a:bodyPr/>
                    <a:lstStyle/>
                    <a:p>
                      <a:pPr algn="ctr"/>
                      <a:r>
                        <a:rPr lang="en-US" sz="2000" dirty="0"/>
                        <a:t>++</a:t>
                      </a:r>
                      <a:endParaRPr lang="vi-VN" sz="2000" dirty="0"/>
                    </a:p>
                  </a:txBody>
                  <a:tcPr/>
                </a:tc>
                <a:tc>
                  <a:txBody>
                    <a:bodyPr/>
                    <a:lstStyle/>
                    <a:p>
                      <a:pPr algn="ctr"/>
                      <a:r>
                        <a:rPr lang="en-US" sz="2000" dirty="0"/>
                        <a:t>+++</a:t>
                      </a:r>
                      <a:endParaRPr lang="vi-VN" sz="2000" dirty="0"/>
                    </a:p>
                  </a:txBody>
                  <a:tcPr/>
                </a:tc>
                <a:extLst>
                  <a:ext uri="{0D108BD9-81ED-4DB2-BD59-A6C34878D82A}">
                    <a16:rowId xmlns:a16="http://schemas.microsoft.com/office/drawing/2014/main" val="10004"/>
                  </a:ext>
                </a:extLst>
              </a:tr>
              <a:tr h="521264">
                <a:tc>
                  <a:txBody>
                    <a:bodyPr/>
                    <a:lstStyle/>
                    <a:p>
                      <a:r>
                        <a:rPr lang="en-US" sz="2000" dirty="0" err="1"/>
                        <a:t>Thần</a:t>
                      </a:r>
                      <a:r>
                        <a:rPr lang="en-US" sz="2000" baseline="0" dirty="0"/>
                        <a:t> </a:t>
                      </a:r>
                      <a:r>
                        <a:rPr lang="en-US" sz="2000" baseline="0" dirty="0" err="1"/>
                        <a:t>kinh</a:t>
                      </a:r>
                      <a:r>
                        <a:rPr lang="en-US" sz="2000" baseline="0" dirty="0"/>
                        <a:t> </a:t>
                      </a:r>
                      <a:r>
                        <a:rPr lang="en-US" sz="2000" baseline="0" dirty="0" err="1"/>
                        <a:t>Trung</a:t>
                      </a:r>
                      <a:r>
                        <a:rPr lang="en-US" sz="2000" baseline="0" dirty="0"/>
                        <a:t> </a:t>
                      </a:r>
                      <a:r>
                        <a:rPr lang="en-US" sz="2000" baseline="0" dirty="0" err="1"/>
                        <a:t>ương</a:t>
                      </a:r>
                      <a:endParaRPr lang="vi-VN" sz="2000" dirty="0"/>
                    </a:p>
                  </a:txBody>
                  <a:tcPr/>
                </a:tc>
                <a:tc>
                  <a:txBody>
                    <a:bodyPr/>
                    <a:lstStyle/>
                    <a:p>
                      <a:pPr algn="ctr"/>
                      <a:r>
                        <a:rPr lang="en-US" sz="2000" dirty="0" err="1"/>
                        <a:t>Không</a:t>
                      </a:r>
                      <a:endParaRPr lang="vi-VN" sz="2000" dirty="0"/>
                    </a:p>
                  </a:txBody>
                  <a:tcPr/>
                </a:tc>
                <a:tc>
                  <a:txBody>
                    <a:bodyPr/>
                    <a:lstStyle/>
                    <a:p>
                      <a:pPr algn="ctr"/>
                      <a:r>
                        <a:rPr lang="en-US" sz="2000" dirty="0"/>
                        <a:t>3-5%</a:t>
                      </a:r>
                      <a:endParaRPr lang="vi-VN" sz="2000" dirty="0"/>
                    </a:p>
                  </a:txBody>
                  <a:tcPr/>
                </a:tc>
                <a:tc>
                  <a:txBody>
                    <a:bodyPr/>
                    <a:lstStyle/>
                    <a:p>
                      <a:pPr algn="ctr"/>
                      <a:r>
                        <a:rPr lang="en-US" sz="2000" dirty="0"/>
                        <a:t>&lt;</a:t>
                      </a:r>
                      <a:r>
                        <a:rPr lang="en-US" sz="2000" baseline="0" dirty="0"/>
                        <a:t> 2%</a:t>
                      </a:r>
                      <a:endParaRPr lang="vi-VN" sz="2000" dirty="0"/>
                    </a:p>
                  </a:txBody>
                  <a:tcPr/>
                </a:tc>
                <a:tc>
                  <a:txBody>
                    <a:bodyPr/>
                    <a:lstStyle/>
                    <a:p>
                      <a:pPr algn="ctr"/>
                      <a:r>
                        <a:rPr lang="en-US" sz="2000" dirty="0"/>
                        <a:t>5-10%</a:t>
                      </a:r>
                      <a:endParaRPr lang="vi-VN" sz="2000"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159447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59F64-A3F4-B64F-AE1F-DEF7264D7E4E}"/>
              </a:ext>
            </a:extLst>
          </p:cNvPr>
          <p:cNvSpPr>
            <a:spLocks noGrp="1"/>
          </p:cNvSpPr>
          <p:nvPr>
            <p:ph type="title"/>
          </p:nvPr>
        </p:nvSpPr>
        <p:spPr/>
        <p:txBody>
          <a:bodyPr/>
          <a:lstStyle/>
          <a:p>
            <a:pPr marL="571500" indent="-571500">
              <a:buFont typeface="Wingdings" pitchFamily="2" charset="2"/>
              <a:buChar char="Ø"/>
            </a:pPr>
            <a:r>
              <a:rPr lang="en-US" b="1">
                <a:solidFill>
                  <a:srgbClr val="FF0000"/>
                </a:solidFill>
              </a:rPr>
              <a:t>CA LÂM SÀNG</a:t>
            </a:r>
          </a:p>
        </p:txBody>
      </p:sp>
      <p:sp>
        <p:nvSpPr>
          <p:cNvPr id="3" name="Content Placeholder 2">
            <a:extLst>
              <a:ext uri="{FF2B5EF4-FFF2-40B4-BE49-F238E27FC236}">
                <a16:creationId xmlns:a16="http://schemas.microsoft.com/office/drawing/2014/main" id="{9039AEC2-FD36-D046-B6D8-68804D93D921}"/>
              </a:ext>
            </a:extLst>
          </p:cNvPr>
          <p:cNvSpPr>
            <a:spLocks noGrp="1"/>
          </p:cNvSpPr>
          <p:nvPr>
            <p:ph idx="1"/>
          </p:nvPr>
        </p:nvSpPr>
        <p:spPr/>
        <p:txBody>
          <a:bodyPr>
            <a:normAutofit/>
          </a:bodyPr>
          <a:lstStyle/>
          <a:p>
            <a:pPr marL="514350" indent="-514350" algn="just">
              <a:lnSpc>
                <a:spcPct val="150000"/>
              </a:lnSpc>
              <a:buFont typeface="+mj-lt"/>
              <a:buAutoNum type="arabicPeriod" startAt="8"/>
            </a:pPr>
            <a:r>
              <a:rPr lang="en-US" b="1">
                <a:solidFill>
                  <a:srgbClr val="FF0000"/>
                </a:solidFill>
              </a:rPr>
              <a:t>Khả năng trên BN này, nguyên nhân XH là gì?</a:t>
            </a:r>
          </a:p>
        </p:txBody>
      </p:sp>
    </p:spTree>
    <p:extLst>
      <p:ext uri="{BB962C8B-B14F-4D97-AF65-F5344CB8AC3E}">
        <p14:creationId xmlns:p14="http://schemas.microsoft.com/office/powerpoint/2010/main" val="26109004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59F64-A3F4-B64F-AE1F-DEF7264D7E4E}"/>
              </a:ext>
            </a:extLst>
          </p:cNvPr>
          <p:cNvSpPr>
            <a:spLocks noGrp="1"/>
          </p:cNvSpPr>
          <p:nvPr>
            <p:ph type="title"/>
          </p:nvPr>
        </p:nvSpPr>
        <p:spPr/>
        <p:txBody>
          <a:bodyPr/>
          <a:lstStyle/>
          <a:p>
            <a:pPr marL="571500" indent="-571500">
              <a:buFont typeface="Wingdings" pitchFamily="2" charset="2"/>
              <a:buChar char="Ø"/>
            </a:pPr>
            <a:r>
              <a:rPr lang="en-US" b="1">
                <a:solidFill>
                  <a:srgbClr val="FF0000"/>
                </a:solidFill>
              </a:rPr>
              <a:t>CA LÂM SÀNG</a:t>
            </a:r>
          </a:p>
        </p:txBody>
      </p:sp>
      <p:sp>
        <p:nvSpPr>
          <p:cNvPr id="3" name="Content Placeholder 2">
            <a:extLst>
              <a:ext uri="{FF2B5EF4-FFF2-40B4-BE49-F238E27FC236}">
                <a16:creationId xmlns:a16="http://schemas.microsoft.com/office/drawing/2014/main" id="{9039AEC2-FD36-D046-B6D8-68804D93D921}"/>
              </a:ext>
            </a:extLst>
          </p:cNvPr>
          <p:cNvSpPr>
            <a:spLocks noGrp="1"/>
          </p:cNvSpPr>
          <p:nvPr>
            <p:ph idx="1"/>
          </p:nvPr>
        </p:nvSpPr>
        <p:spPr>
          <a:xfrm>
            <a:off x="838200" y="1403595"/>
            <a:ext cx="10515600" cy="4351338"/>
          </a:xfrm>
        </p:spPr>
        <p:txBody>
          <a:bodyPr>
            <a:normAutofit/>
          </a:bodyPr>
          <a:lstStyle/>
          <a:p>
            <a:pPr marL="514350" indent="-514350" algn="just">
              <a:lnSpc>
                <a:spcPct val="150000"/>
              </a:lnSpc>
              <a:spcBef>
                <a:spcPts val="0"/>
              </a:spcBef>
              <a:buFont typeface="+mj-lt"/>
              <a:buAutoNum type="arabicPeriod" startAt="7"/>
            </a:pPr>
            <a:r>
              <a:rPr lang="en-US" b="1" dirty="0" err="1">
                <a:solidFill>
                  <a:srgbClr val="0070C0"/>
                </a:solidFill>
              </a:rPr>
              <a:t>Nguyên</a:t>
            </a:r>
            <a:r>
              <a:rPr lang="en-US" b="1" dirty="0">
                <a:solidFill>
                  <a:srgbClr val="0070C0"/>
                </a:solidFill>
              </a:rPr>
              <a:t> </a:t>
            </a:r>
            <a:r>
              <a:rPr lang="en-US" b="1" dirty="0" err="1">
                <a:solidFill>
                  <a:srgbClr val="0070C0"/>
                </a:solidFill>
              </a:rPr>
              <a:t>nhân có thể</a:t>
            </a:r>
            <a:r>
              <a:rPr lang="en-US" b="1" dirty="0">
                <a:solidFill>
                  <a:srgbClr val="0070C0"/>
                </a:solidFill>
              </a:rPr>
              <a:t> </a:t>
            </a:r>
            <a:r>
              <a:rPr lang="en-US" b="1" dirty="0" err="1">
                <a:solidFill>
                  <a:srgbClr val="0070C0"/>
                </a:solidFill>
              </a:rPr>
              <a:t>gây</a:t>
            </a:r>
            <a:r>
              <a:rPr lang="en-US" b="1" dirty="0">
                <a:solidFill>
                  <a:srgbClr val="0070C0"/>
                </a:solidFill>
              </a:rPr>
              <a:t> </a:t>
            </a:r>
            <a:r>
              <a:rPr lang="en-US" b="1" dirty="0" err="1">
                <a:solidFill>
                  <a:srgbClr val="0070C0"/>
                </a:solidFill>
              </a:rPr>
              <a:t>ra</a:t>
            </a:r>
            <a:r>
              <a:rPr lang="en-US" b="1" dirty="0">
                <a:solidFill>
                  <a:srgbClr val="0070C0"/>
                </a:solidFill>
              </a:rPr>
              <a:t> </a:t>
            </a:r>
            <a:r>
              <a:rPr lang="en-US" b="1" dirty="0" err="1">
                <a:solidFill>
                  <a:srgbClr val="0070C0"/>
                </a:solidFill>
              </a:rPr>
              <a:t>tình</a:t>
            </a:r>
            <a:r>
              <a:rPr lang="en-US" b="1" dirty="0">
                <a:solidFill>
                  <a:srgbClr val="0070C0"/>
                </a:solidFill>
              </a:rPr>
              <a:t> </a:t>
            </a:r>
            <a:r>
              <a:rPr lang="en-US" b="1" dirty="0" err="1">
                <a:solidFill>
                  <a:srgbClr val="0070C0"/>
                </a:solidFill>
              </a:rPr>
              <a:t>trạng</a:t>
            </a:r>
            <a:r>
              <a:rPr lang="en-US" b="1" dirty="0">
                <a:solidFill>
                  <a:srgbClr val="0070C0"/>
                </a:solidFill>
              </a:rPr>
              <a:t> XH </a:t>
            </a:r>
            <a:r>
              <a:rPr lang="en-US" b="1" dirty="0" err="1">
                <a:solidFill>
                  <a:srgbClr val="0070C0"/>
                </a:solidFill>
              </a:rPr>
              <a:t>của</a:t>
            </a:r>
            <a:r>
              <a:rPr lang="en-US" b="1" dirty="0">
                <a:solidFill>
                  <a:srgbClr val="0070C0"/>
                </a:solidFill>
              </a:rPr>
              <a:t> BN </a:t>
            </a:r>
          </a:p>
        </p:txBody>
      </p:sp>
      <p:graphicFrame>
        <p:nvGraphicFramePr>
          <p:cNvPr id="4" name="Table 3"/>
          <p:cNvGraphicFramePr>
            <a:graphicFrameLocks noGrp="1"/>
          </p:cNvGraphicFramePr>
          <p:nvPr>
            <p:extLst>
              <p:ext uri="{D42A27DB-BD31-4B8C-83A1-F6EECF244321}">
                <p14:modId xmlns:p14="http://schemas.microsoft.com/office/powerpoint/2010/main" val="3485491422"/>
              </p:ext>
            </p:extLst>
          </p:nvPr>
        </p:nvGraphicFramePr>
        <p:xfrm>
          <a:off x="675250" y="2235631"/>
          <a:ext cx="10678550" cy="3648848"/>
        </p:xfrm>
        <a:graphic>
          <a:graphicData uri="http://schemas.openxmlformats.org/drawingml/2006/table">
            <a:tbl>
              <a:tblPr firstRow="1" bandRow="1">
                <a:tableStyleId>{5C22544A-7EE6-4342-B048-85BDC9FD1C3A}</a:tableStyleId>
              </a:tblPr>
              <a:tblGrid>
                <a:gridCol w="2628389">
                  <a:extLst>
                    <a:ext uri="{9D8B030D-6E8A-4147-A177-3AD203B41FA5}">
                      <a16:colId xmlns:a16="http://schemas.microsoft.com/office/drawing/2014/main" val="20000"/>
                    </a:ext>
                  </a:extLst>
                </a:gridCol>
                <a:gridCol w="1740309">
                  <a:extLst>
                    <a:ext uri="{9D8B030D-6E8A-4147-A177-3AD203B41FA5}">
                      <a16:colId xmlns:a16="http://schemas.microsoft.com/office/drawing/2014/main" val="20001"/>
                    </a:ext>
                  </a:extLst>
                </a:gridCol>
                <a:gridCol w="1651820">
                  <a:extLst>
                    <a:ext uri="{9D8B030D-6E8A-4147-A177-3AD203B41FA5}">
                      <a16:colId xmlns:a16="http://schemas.microsoft.com/office/drawing/2014/main" val="20002"/>
                    </a:ext>
                  </a:extLst>
                </a:gridCol>
                <a:gridCol w="2861187">
                  <a:extLst>
                    <a:ext uri="{9D8B030D-6E8A-4147-A177-3AD203B41FA5}">
                      <a16:colId xmlns:a16="http://schemas.microsoft.com/office/drawing/2014/main" val="20003"/>
                    </a:ext>
                  </a:extLst>
                </a:gridCol>
                <a:gridCol w="1796845">
                  <a:extLst>
                    <a:ext uri="{9D8B030D-6E8A-4147-A177-3AD203B41FA5}">
                      <a16:colId xmlns:a16="http://schemas.microsoft.com/office/drawing/2014/main" val="20004"/>
                    </a:ext>
                  </a:extLst>
                </a:gridCol>
              </a:tblGrid>
              <a:tr h="521264">
                <a:tc>
                  <a:txBody>
                    <a:bodyPr/>
                    <a:lstStyle/>
                    <a:p>
                      <a:endParaRPr lang="vi-VN" sz="2000" dirty="0"/>
                    </a:p>
                  </a:txBody>
                  <a:tcPr/>
                </a:tc>
                <a:tc>
                  <a:txBody>
                    <a:bodyPr/>
                    <a:lstStyle/>
                    <a:p>
                      <a:pPr algn="ctr"/>
                      <a:r>
                        <a:rPr lang="en-US" sz="2000" dirty="0" err="1"/>
                        <a:t>Thành</a:t>
                      </a:r>
                      <a:r>
                        <a:rPr lang="en-US" sz="2000" baseline="0" dirty="0"/>
                        <a:t> </a:t>
                      </a:r>
                      <a:r>
                        <a:rPr lang="en-US" sz="2000" baseline="0" dirty="0" err="1"/>
                        <a:t>mạch</a:t>
                      </a:r>
                      <a:endParaRPr lang="vi-VN" sz="2000" dirty="0"/>
                    </a:p>
                  </a:txBody>
                  <a:tcPr/>
                </a:tc>
                <a:tc>
                  <a:txBody>
                    <a:bodyPr/>
                    <a:lstStyle/>
                    <a:p>
                      <a:pPr algn="ctr"/>
                      <a:r>
                        <a:rPr lang="en-US" sz="2000" dirty="0" err="1">
                          <a:solidFill>
                            <a:srgbClr val="FF0000"/>
                          </a:solidFill>
                        </a:rPr>
                        <a:t>Tiểu</a:t>
                      </a:r>
                      <a:r>
                        <a:rPr lang="en-US" sz="2000" baseline="0" dirty="0">
                          <a:solidFill>
                            <a:srgbClr val="FF0000"/>
                          </a:solidFill>
                        </a:rPr>
                        <a:t> </a:t>
                      </a:r>
                      <a:r>
                        <a:rPr lang="en-US" sz="2000" baseline="0" dirty="0" err="1">
                          <a:solidFill>
                            <a:srgbClr val="FF0000"/>
                          </a:solidFill>
                        </a:rPr>
                        <a:t>cầu</a:t>
                      </a:r>
                      <a:endParaRPr lang="vi-VN" sz="2000" dirty="0">
                        <a:solidFill>
                          <a:srgbClr val="FF0000"/>
                        </a:solidFill>
                      </a:endParaRPr>
                    </a:p>
                  </a:txBody>
                  <a:tcPr/>
                </a:tc>
                <a:tc>
                  <a:txBody>
                    <a:bodyPr/>
                    <a:lstStyle/>
                    <a:p>
                      <a:pPr algn="ctr"/>
                      <a:r>
                        <a:rPr lang="en-US" sz="2000" dirty="0" err="1">
                          <a:solidFill>
                            <a:srgbClr val="FF0000"/>
                          </a:solidFill>
                        </a:rPr>
                        <a:t>Đông</a:t>
                      </a:r>
                      <a:r>
                        <a:rPr lang="en-US" sz="2000" baseline="0" dirty="0">
                          <a:solidFill>
                            <a:srgbClr val="FF0000"/>
                          </a:solidFill>
                        </a:rPr>
                        <a:t> </a:t>
                      </a:r>
                      <a:r>
                        <a:rPr lang="en-US" sz="2000" baseline="0" dirty="0" err="1">
                          <a:solidFill>
                            <a:srgbClr val="FF0000"/>
                          </a:solidFill>
                        </a:rPr>
                        <a:t>máu</a:t>
                      </a:r>
                      <a:r>
                        <a:rPr lang="en-US" sz="2000" baseline="0" dirty="0">
                          <a:solidFill>
                            <a:srgbClr val="FF0000"/>
                          </a:solidFill>
                        </a:rPr>
                        <a:t> </a:t>
                      </a:r>
                      <a:r>
                        <a:rPr lang="en-US" sz="2000" baseline="0" dirty="0" err="1">
                          <a:solidFill>
                            <a:srgbClr val="FF0000"/>
                          </a:solidFill>
                        </a:rPr>
                        <a:t>huyết</a:t>
                      </a:r>
                      <a:r>
                        <a:rPr lang="en-US" sz="2000" baseline="0" dirty="0">
                          <a:solidFill>
                            <a:srgbClr val="FF0000"/>
                          </a:solidFill>
                        </a:rPr>
                        <a:t> </a:t>
                      </a:r>
                      <a:r>
                        <a:rPr lang="en-US" sz="2000" baseline="0" dirty="0" err="1">
                          <a:solidFill>
                            <a:srgbClr val="FF0000"/>
                          </a:solidFill>
                        </a:rPr>
                        <a:t>tương</a:t>
                      </a:r>
                      <a:endParaRPr lang="vi-VN" sz="2000" dirty="0">
                        <a:solidFill>
                          <a:srgbClr val="FF0000"/>
                        </a:solidFill>
                      </a:endParaRPr>
                    </a:p>
                  </a:txBody>
                  <a:tcPr/>
                </a:tc>
                <a:tc>
                  <a:txBody>
                    <a:bodyPr/>
                    <a:lstStyle/>
                    <a:p>
                      <a:pPr algn="ctr"/>
                      <a:r>
                        <a:rPr lang="en-US" sz="2000" dirty="0" err="1">
                          <a:solidFill>
                            <a:srgbClr val="FF0000"/>
                          </a:solidFill>
                        </a:rPr>
                        <a:t>Phối</a:t>
                      </a:r>
                      <a:r>
                        <a:rPr lang="en-US" sz="2000" baseline="0" dirty="0">
                          <a:solidFill>
                            <a:srgbClr val="FF0000"/>
                          </a:solidFill>
                        </a:rPr>
                        <a:t> </a:t>
                      </a:r>
                      <a:r>
                        <a:rPr lang="en-US" sz="2000" baseline="0" dirty="0" err="1">
                          <a:solidFill>
                            <a:srgbClr val="FF0000"/>
                          </a:solidFill>
                        </a:rPr>
                        <a:t>hợp</a:t>
                      </a:r>
                      <a:endParaRPr lang="vi-VN" sz="2000" dirty="0">
                        <a:solidFill>
                          <a:srgbClr val="FF0000"/>
                        </a:solidFill>
                      </a:endParaRPr>
                    </a:p>
                  </a:txBody>
                  <a:tcPr/>
                </a:tc>
                <a:extLst>
                  <a:ext uri="{0D108BD9-81ED-4DB2-BD59-A6C34878D82A}">
                    <a16:rowId xmlns:a16="http://schemas.microsoft.com/office/drawing/2014/main" val="10000"/>
                  </a:ext>
                </a:extLst>
              </a:tr>
              <a:tr h="521264">
                <a:tc>
                  <a:txBody>
                    <a:bodyPr/>
                    <a:lstStyle/>
                    <a:p>
                      <a:r>
                        <a:rPr lang="vi-VN" sz="2000" dirty="0"/>
                        <a:t>Tự nhiên</a:t>
                      </a:r>
                    </a:p>
                  </a:txBody>
                  <a:tcPr/>
                </a:tc>
                <a:tc>
                  <a:txBody>
                    <a:bodyPr/>
                    <a:lstStyle/>
                    <a:p>
                      <a:pPr algn="ctr"/>
                      <a:r>
                        <a:rPr lang="vi-VN" sz="2000" dirty="0"/>
                        <a:t>++</a:t>
                      </a:r>
                    </a:p>
                  </a:txBody>
                  <a:tcPr/>
                </a:tc>
                <a:tc>
                  <a:txBody>
                    <a:bodyPr/>
                    <a:lstStyle/>
                    <a:p>
                      <a:pPr algn="ctr"/>
                      <a:r>
                        <a:rPr lang="vi-VN" sz="2000" dirty="0">
                          <a:solidFill>
                            <a:srgbClr val="FF0000"/>
                          </a:solidFill>
                        </a:rPr>
                        <a:t>+++</a:t>
                      </a:r>
                    </a:p>
                  </a:txBody>
                  <a:tcPr/>
                </a:tc>
                <a:tc>
                  <a:txBody>
                    <a:bodyPr/>
                    <a:lstStyle/>
                    <a:p>
                      <a:pPr algn="ctr"/>
                      <a:r>
                        <a:rPr lang="vi-VN" sz="2000" dirty="0">
                          <a:solidFill>
                            <a:srgbClr val="FF0000"/>
                          </a:solidFill>
                        </a:rPr>
                        <a:t>+</a:t>
                      </a:r>
                    </a:p>
                  </a:txBody>
                  <a:tcPr/>
                </a:tc>
                <a:tc>
                  <a:txBody>
                    <a:bodyPr/>
                    <a:lstStyle/>
                    <a:p>
                      <a:pPr algn="ctr"/>
                      <a:r>
                        <a:rPr lang="vi-VN" sz="2000" dirty="0">
                          <a:solidFill>
                            <a:srgbClr val="FF0000"/>
                          </a:solidFill>
                        </a:rPr>
                        <a:t>++</a:t>
                      </a:r>
                    </a:p>
                  </a:txBody>
                  <a:tcPr/>
                </a:tc>
                <a:extLst>
                  <a:ext uri="{0D108BD9-81ED-4DB2-BD59-A6C34878D82A}">
                    <a16:rowId xmlns:a16="http://schemas.microsoft.com/office/drawing/2014/main" val="1296530822"/>
                  </a:ext>
                </a:extLst>
              </a:tr>
              <a:tr h="521264">
                <a:tc>
                  <a:txBody>
                    <a:bodyPr/>
                    <a:lstStyle/>
                    <a:p>
                      <a:r>
                        <a:rPr lang="en-US" sz="2000" dirty="0" err="1"/>
                        <a:t>Dưới</a:t>
                      </a:r>
                      <a:r>
                        <a:rPr lang="en-US" sz="2000" baseline="0" dirty="0"/>
                        <a:t> da </a:t>
                      </a:r>
                      <a:endParaRPr lang="vi-VN" sz="2000" dirty="0"/>
                    </a:p>
                  </a:txBody>
                  <a:tcPr/>
                </a:tc>
                <a:tc>
                  <a:txBody>
                    <a:bodyPr/>
                    <a:lstStyle/>
                    <a:p>
                      <a:pPr algn="ctr"/>
                      <a:r>
                        <a:rPr lang="en-US" sz="2000" dirty="0"/>
                        <a:t>++</a:t>
                      </a:r>
                      <a:endParaRPr lang="vi-VN" sz="2000" dirty="0"/>
                    </a:p>
                  </a:txBody>
                  <a:tcPr/>
                </a:tc>
                <a:tc>
                  <a:txBody>
                    <a:bodyPr/>
                    <a:lstStyle/>
                    <a:p>
                      <a:pPr algn="ctr"/>
                      <a:r>
                        <a:rPr lang="en-US" sz="2000" dirty="0">
                          <a:solidFill>
                            <a:srgbClr val="FF0000"/>
                          </a:solidFill>
                        </a:rPr>
                        <a:t>+++</a:t>
                      </a:r>
                      <a:endParaRPr lang="vi-VN" sz="2000" dirty="0">
                        <a:solidFill>
                          <a:srgbClr val="FF0000"/>
                        </a:solidFill>
                      </a:endParaRPr>
                    </a:p>
                  </a:txBody>
                  <a:tcPr/>
                </a:tc>
                <a:tc>
                  <a:txBody>
                    <a:bodyPr/>
                    <a:lstStyle/>
                    <a:p>
                      <a:pPr algn="ctr"/>
                      <a:r>
                        <a:rPr lang="en-US" sz="2000" dirty="0">
                          <a:solidFill>
                            <a:srgbClr val="FF0000"/>
                          </a:solidFill>
                        </a:rPr>
                        <a:t>++</a:t>
                      </a:r>
                      <a:endParaRPr lang="vi-VN" sz="2000" dirty="0">
                        <a:solidFill>
                          <a:srgbClr val="FF0000"/>
                        </a:solidFill>
                      </a:endParaRPr>
                    </a:p>
                  </a:txBody>
                  <a:tcPr/>
                </a:tc>
                <a:tc>
                  <a:txBody>
                    <a:bodyPr/>
                    <a:lstStyle/>
                    <a:p>
                      <a:pPr algn="ctr"/>
                      <a:r>
                        <a:rPr lang="en-US" sz="2000" dirty="0">
                          <a:solidFill>
                            <a:srgbClr val="FF0000"/>
                          </a:solidFill>
                        </a:rPr>
                        <a:t>+++</a:t>
                      </a:r>
                      <a:endParaRPr lang="vi-VN" sz="2000" dirty="0">
                        <a:solidFill>
                          <a:srgbClr val="FF0000"/>
                        </a:solidFill>
                      </a:endParaRPr>
                    </a:p>
                  </a:txBody>
                  <a:tcPr/>
                </a:tc>
                <a:extLst>
                  <a:ext uri="{0D108BD9-81ED-4DB2-BD59-A6C34878D82A}">
                    <a16:rowId xmlns:a16="http://schemas.microsoft.com/office/drawing/2014/main" val="10001"/>
                  </a:ext>
                </a:extLst>
              </a:tr>
              <a:tr h="521264">
                <a:tc>
                  <a:txBody>
                    <a:bodyPr/>
                    <a:lstStyle/>
                    <a:p>
                      <a:r>
                        <a:rPr lang="en-US" sz="2000" dirty="0" err="1"/>
                        <a:t>Niêm</a:t>
                      </a:r>
                      <a:r>
                        <a:rPr lang="en-US" sz="2000" baseline="0" dirty="0"/>
                        <a:t> </a:t>
                      </a:r>
                      <a:r>
                        <a:rPr lang="en-US" sz="2000" baseline="0" dirty="0" err="1"/>
                        <a:t>mạc</a:t>
                      </a:r>
                      <a:r>
                        <a:rPr lang="en-US" sz="2000" baseline="0" dirty="0"/>
                        <a:t> </a:t>
                      </a:r>
                      <a:endParaRPr lang="vi-VN" sz="2000" dirty="0"/>
                    </a:p>
                  </a:txBody>
                  <a:tcPr/>
                </a:tc>
                <a:tc>
                  <a:txBody>
                    <a:bodyPr/>
                    <a:lstStyle/>
                    <a:p>
                      <a:pPr algn="ctr"/>
                      <a:r>
                        <a:rPr lang="en-US" sz="2000" dirty="0"/>
                        <a:t>(± )</a:t>
                      </a:r>
                      <a:endParaRPr lang="vi-VN" sz="2000" dirty="0"/>
                    </a:p>
                  </a:txBody>
                  <a:tcPr/>
                </a:tc>
                <a:tc>
                  <a:txBody>
                    <a:bodyPr/>
                    <a:lstStyle/>
                    <a:p>
                      <a:pPr algn="ctr"/>
                      <a:r>
                        <a:rPr lang="en-US" sz="2000" dirty="0">
                          <a:solidFill>
                            <a:srgbClr val="FF0000"/>
                          </a:solidFill>
                        </a:rPr>
                        <a:t>+++</a:t>
                      </a:r>
                      <a:endParaRPr lang="vi-VN" sz="2000" dirty="0">
                        <a:solidFill>
                          <a:srgbClr val="FF0000"/>
                        </a:solidFill>
                      </a:endParaRPr>
                    </a:p>
                  </a:txBody>
                  <a:tcPr/>
                </a:tc>
                <a:tc>
                  <a:txBody>
                    <a:bodyPr/>
                    <a:lstStyle/>
                    <a:p>
                      <a:pPr algn="ctr"/>
                      <a:r>
                        <a:rPr lang="en-US" sz="2000" dirty="0">
                          <a:solidFill>
                            <a:srgbClr val="FF0000"/>
                          </a:solidFill>
                        </a:rPr>
                        <a:t>++</a:t>
                      </a:r>
                      <a:endParaRPr lang="vi-VN" sz="2000" dirty="0">
                        <a:solidFill>
                          <a:srgbClr val="FF0000"/>
                        </a:solidFill>
                      </a:endParaRPr>
                    </a:p>
                  </a:txBody>
                  <a:tcPr/>
                </a:tc>
                <a:tc>
                  <a:txBody>
                    <a:bodyPr/>
                    <a:lstStyle/>
                    <a:p>
                      <a:pPr algn="ctr"/>
                      <a:r>
                        <a:rPr lang="en-US" sz="2000" dirty="0">
                          <a:solidFill>
                            <a:srgbClr val="FF0000"/>
                          </a:solidFill>
                        </a:rPr>
                        <a:t>+++</a:t>
                      </a:r>
                      <a:endParaRPr lang="vi-VN" sz="2000" dirty="0">
                        <a:solidFill>
                          <a:srgbClr val="FF0000"/>
                        </a:solidFill>
                      </a:endParaRPr>
                    </a:p>
                  </a:txBody>
                  <a:tcPr/>
                </a:tc>
                <a:extLst>
                  <a:ext uri="{0D108BD9-81ED-4DB2-BD59-A6C34878D82A}">
                    <a16:rowId xmlns:a16="http://schemas.microsoft.com/office/drawing/2014/main" val="10002"/>
                  </a:ext>
                </a:extLst>
              </a:tr>
              <a:tr h="521264">
                <a:tc>
                  <a:txBody>
                    <a:bodyPr/>
                    <a:lstStyle/>
                    <a:p>
                      <a:r>
                        <a:rPr lang="en-US" sz="2000" dirty="0" err="1"/>
                        <a:t>Khớp</a:t>
                      </a:r>
                      <a:endParaRPr lang="vi-VN" sz="2000" dirty="0"/>
                    </a:p>
                  </a:txBody>
                  <a:tcPr/>
                </a:tc>
                <a:tc>
                  <a:txBody>
                    <a:bodyPr/>
                    <a:lstStyle/>
                    <a:p>
                      <a:pPr algn="ctr"/>
                      <a:r>
                        <a:rPr lang="en-US" sz="2000" dirty="0" err="1"/>
                        <a:t>Không</a:t>
                      </a:r>
                      <a:endParaRPr lang="vi-VN" sz="2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0000"/>
                          </a:solidFill>
                        </a:rPr>
                        <a:t>(± )</a:t>
                      </a:r>
                      <a:endParaRPr lang="vi-VN" sz="2000" dirty="0">
                        <a:solidFill>
                          <a:srgbClr val="FF0000"/>
                        </a:solidFill>
                      </a:endParaRPr>
                    </a:p>
                  </a:txBody>
                  <a:tcPr/>
                </a:tc>
                <a:tc>
                  <a:txBody>
                    <a:bodyPr/>
                    <a:lstStyle/>
                    <a:p>
                      <a:pPr algn="ctr"/>
                      <a:r>
                        <a:rPr lang="en-US" sz="2000" dirty="0">
                          <a:solidFill>
                            <a:srgbClr val="FF0000"/>
                          </a:solidFill>
                        </a:rPr>
                        <a:t>+++</a:t>
                      </a:r>
                      <a:endParaRPr lang="vi-VN" sz="2000" dirty="0">
                        <a:solidFill>
                          <a:srgbClr val="FF0000"/>
                        </a:solidFill>
                      </a:endParaRPr>
                    </a:p>
                  </a:txBody>
                  <a:tcPr/>
                </a:tc>
                <a:tc>
                  <a:txBody>
                    <a:bodyPr/>
                    <a:lstStyle/>
                    <a:p>
                      <a:pPr algn="ctr"/>
                      <a:r>
                        <a:rPr lang="en-US" sz="2000" dirty="0">
                          <a:solidFill>
                            <a:srgbClr val="FF0000"/>
                          </a:solidFill>
                        </a:rPr>
                        <a:t>+++</a:t>
                      </a:r>
                      <a:endParaRPr lang="vi-VN" sz="2000" dirty="0">
                        <a:solidFill>
                          <a:srgbClr val="FF0000"/>
                        </a:solidFill>
                      </a:endParaRPr>
                    </a:p>
                  </a:txBody>
                  <a:tcPr/>
                </a:tc>
                <a:extLst>
                  <a:ext uri="{0D108BD9-81ED-4DB2-BD59-A6C34878D82A}">
                    <a16:rowId xmlns:a16="http://schemas.microsoft.com/office/drawing/2014/main" val="10003"/>
                  </a:ext>
                </a:extLst>
              </a:tr>
              <a:tr h="521264">
                <a:tc>
                  <a:txBody>
                    <a:bodyPr/>
                    <a:lstStyle/>
                    <a:p>
                      <a:r>
                        <a:rPr lang="en-US" sz="2000" dirty="0" err="1"/>
                        <a:t>Nội</a:t>
                      </a:r>
                      <a:r>
                        <a:rPr lang="en-US" sz="2000" baseline="0" dirty="0"/>
                        <a:t> </a:t>
                      </a:r>
                      <a:r>
                        <a:rPr lang="en-US" sz="2000" baseline="0" dirty="0" err="1"/>
                        <a:t>tạng</a:t>
                      </a:r>
                      <a:r>
                        <a:rPr lang="en-US" sz="2000" baseline="0" dirty="0"/>
                        <a:t> </a:t>
                      </a:r>
                      <a:endParaRPr lang="vi-VN" sz="2000" dirty="0"/>
                    </a:p>
                  </a:txBody>
                  <a:tcPr/>
                </a:tc>
                <a:tc>
                  <a:txBody>
                    <a:bodyPr/>
                    <a:lstStyle/>
                    <a:p>
                      <a:pPr algn="ctr"/>
                      <a:r>
                        <a:rPr lang="en-US" sz="2000" dirty="0" err="1"/>
                        <a:t>Không</a:t>
                      </a:r>
                      <a:endParaRPr lang="vi-VN" sz="2000" dirty="0"/>
                    </a:p>
                  </a:txBody>
                  <a:tcPr/>
                </a:tc>
                <a:tc>
                  <a:txBody>
                    <a:bodyPr/>
                    <a:lstStyle/>
                    <a:p>
                      <a:pPr algn="ctr"/>
                      <a:r>
                        <a:rPr lang="en-US" sz="2000" dirty="0">
                          <a:solidFill>
                            <a:srgbClr val="FF0000"/>
                          </a:solidFill>
                        </a:rPr>
                        <a:t>+++</a:t>
                      </a:r>
                      <a:endParaRPr lang="vi-VN" sz="2000" dirty="0">
                        <a:solidFill>
                          <a:srgbClr val="FF0000"/>
                        </a:solidFill>
                      </a:endParaRPr>
                    </a:p>
                  </a:txBody>
                  <a:tcPr/>
                </a:tc>
                <a:tc>
                  <a:txBody>
                    <a:bodyPr/>
                    <a:lstStyle/>
                    <a:p>
                      <a:pPr algn="ctr"/>
                      <a:r>
                        <a:rPr lang="en-US" sz="2000" dirty="0">
                          <a:solidFill>
                            <a:srgbClr val="FF0000"/>
                          </a:solidFill>
                        </a:rPr>
                        <a:t>++</a:t>
                      </a:r>
                      <a:endParaRPr lang="vi-VN" sz="2000" dirty="0">
                        <a:solidFill>
                          <a:srgbClr val="FF0000"/>
                        </a:solidFill>
                      </a:endParaRPr>
                    </a:p>
                  </a:txBody>
                  <a:tcPr/>
                </a:tc>
                <a:tc>
                  <a:txBody>
                    <a:bodyPr/>
                    <a:lstStyle/>
                    <a:p>
                      <a:pPr algn="ctr"/>
                      <a:r>
                        <a:rPr lang="en-US" sz="2000" dirty="0">
                          <a:solidFill>
                            <a:srgbClr val="FF0000"/>
                          </a:solidFill>
                        </a:rPr>
                        <a:t>+++</a:t>
                      </a:r>
                      <a:endParaRPr lang="vi-VN" sz="2000" dirty="0">
                        <a:solidFill>
                          <a:srgbClr val="FF0000"/>
                        </a:solidFill>
                      </a:endParaRPr>
                    </a:p>
                  </a:txBody>
                  <a:tcPr/>
                </a:tc>
                <a:extLst>
                  <a:ext uri="{0D108BD9-81ED-4DB2-BD59-A6C34878D82A}">
                    <a16:rowId xmlns:a16="http://schemas.microsoft.com/office/drawing/2014/main" val="10004"/>
                  </a:ext>
                </a:extLst>
              </a:tr>
              <a:tr h="521264">
                <a:tc>
                  <a:txBody>
                    <a:bodyPr/>
                    <a:lstStyle/>
                    <a:p>
                      <a:r>
                        <a:rPr lang="en-US" sz="2000" dirty="0" err="1"/>
                        <a:t>Thần</a:t>
                      </a:r>
                      <a:r>
                        <a:rPr lang="en-US" sz="2000" baseline="0" dirty="0"/>
                        <a:t> </a:t>
                      </a:r>
                      <a:r>
                        <a:rPr lang="en-US" sz="2000" baseline="0" dirty="0" err="1"/>
                        <a:t>kinh</a:t>
                      </a:r>
                      <a:r>
                        <a:rPr lang="en-US" sz="2000" baseline="0" dirty="0"/>
                        <a:t> </a:t>
                      </a:r>
                      <a:r>
                        <a:rPr lang="en-US" sz="2000" baseline="0" dirty="0" err="1"/>
                        <a:t>Trung</a:t>
                      </a:r>
                      <a:r>
                        <a:rPr lang="en-US" sz="2000" baseline="0" dirty="0"/>
                        <a:t> </a:t>
                      </a:r>
                      <a:r>
                        <a:rPr lang="en-US" sz="2000" baseline="0" dirty="0" err="1"/>
                        <a:t>ương</a:t>
                      </a:r>
                      <a:endParaRPr lang="vi-VN" sz="2000" dirty="0"/>
                    </a:p>
                  </a:txBody>
                  <a:tcPr/>
                </a:tc>
                <a:tc>
                  <a:txBody>
                    <a:bodyPr/>
                    <a:lstStyle/>
                    <a:p>
                      <a:pPr algn="ctr"/>
                      <a:r>
                        <a:rPr lang="en-US" sz="2000" dirty="0" err="1"/>
                        <a:t>Không</a:t>
                      </a:r>
                      <a:endParaRPr lang="vi-VN" sz="2000" dirty="0"/>
                    </a:p>
                  </a:txBody>
                  <a:tcPr/>
                </a:tc>
                <a:tc>
                  <a:txBody>
                    <a:bodyPr/>
                    <a:lstStyle/>
                    <a:p>
                      <a:pPr algn="ctr"/>
                      <a:r>
                        <a:rPr lang="en-US" sz="2000" dirty="0">
                          <a:solidFill>
                            <a:srgbClr val="FF0000"/>
                          </a:solidFill>
                        </a:rPr>
                        <a:t>3-5%</a:t>
                      </a:r>
                      <a:endParaRPr lang="vi-VN" sz="2000" dirty="0">
                        <a:solidFill>
                          <a:srgbClr val="FF0000"/>
                        </a:solidFill>
                      </a:endParaRPr>
                    </a:p>
                  </a:txBody>
                  <a:tcPr/>
                </a:tc>
                <a:tc>
                  <a:txBody>
                    <a:bodyPr/>
                    <a:lstStyle/>
                    <a:p>
                      <a:pPr algn="ctr"/>
                      <a:r>
                        <a:rPr lang="en-US" sz="2000" dirty="0">
                          <a:solidFill>
                            <a:srgbClr val="FF0000"/>
                          </a:solidFill>
                        </a:rPr>
                        <a:t>&lt;</a:t>
                      </a:r>
                      <a:r>
                        <a:rPr lang="en-US" sz="2000" baseline="0" dirty="0">
                          <a:solidFill>
                            <a:srgbClr val="FF0000"/>
                          </a:solidFill>
                        </a:rPr>
                        <a:t> 2%</a:t>
                      </a:r>
                      <a:endParaRPr lang="vi-VN" sz="2000" dirty="0">
                        <a:solidFill>
                          <a:srgbClr val="FF0000"/>
                        </a:solidFill>
                      </a:endParaRPr>
                    </a:p>
                  </a:txBody>
                  <a:tcPr/>
                </a:tc>
                <a:tc>
                  <a:txBody>
                    <a:bodyPr/>
                    <a:lstStyle/>
                    <a:p>
                      <a:pPr algn="ctr"/>
                      <a:r>
                        <a:rPr lang="en-US" sz="2000" dirty="0">
                          <a:solidFill>
                            <a:srgbClr val="FF0000"/>
                          </a:solidFill>
                        </a:rPr>
                        <a:t>5-10%</a:t>
                      </a:r>
                      <a:endParaRPr lang="vi-VN" sz="2000" dirty="0">
                        <a:solidFill>
                          <a:srgbClr val="FF0000"/>
                        </a:solidFill>
                      </a:endParaRP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6206644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59F64-A3F4-B64F-AE1F-DEF7264D7E4E}"/>
              </a:ext>
            </a:extLst>
          </p:cNvPr>
          <p:cNvSpPr>
            <a:spLocks noGrp="1"/>
          </p:cNvSpPr>
          <p:nvPr>
            <p:ph type="title"/>
          </p:nvPr>
        </p:nvSpPr>
        <p:spPr/>
        <p:txBody>
          <a:bodyPr/>
          <a:lstStyle/>
          <a:p>
            <a:pPr marL="571500" indent="-571500">
              <a:buFont typeface="Wingdings" pitchFamily="2" charset="2"/>
              <a:buChar char="Ø"/>
            </a:pPr>
            <a:r>
              <a:rPr lang="en-US" b="1">
                <a:solidFill>
                  <a:srgbClr val="FF0000"/>
                </a:solidFill>
              </a:rPr>
              <a:t>CA LÂM SÀNG</a:t>
            </a:r>
          </a:p>
        </p:txBody>
      </p:sp>
      <p:sp>
        <p:nvSpPr>
          <p:cNvPr id="3" name="Content Placeholder 2">
            <a:extLst>
              <a:ext uri="{FF2B5EF4-FFF2-40B4-BE49-F238E27FC236}">
                <a16:creationId xmlns:a16="http://schemas.microsoft.com/office/drawing/2014/main" id="{9039AEC2-FD36-D046-B6D8-68804D93D921}"/>
              </a:ext>
            </a:extLst>
          </p:cNvPr>
          <p:cNvSpPr>
            <a:spLocks noGrp="1"/>
          </p:cNvSpPr>
          <p:nvPr>
            <p:ph idx="1"/>
          </p:nvPr>
        </p:nvSpPr>
        <p:spPr/>
        <p:txBody>
          <a:bodyPr>
            <a:normAutofit/>
          </a:bodyPr>
          <a:lstStyle/>
          <a:p>
            <a:pPr marL="514350" indent="-514350" algn="just">
              <a:lnSpc>
                <a:spcPct val="150000"/>
              </a:lnSpc>
              <a:buFont typeface="+mj-lt"/>
              <a:buAutoNum type="arabicPeriod" startAt="9"/>
            </a:pPr>
            <a:r>
              <a:rPr lang="en-US" b="1">
                <a:solidFill>
                  <a:srgbClr val="FF0000"/>
                </a:solidFill>
              </a:rPr>
              <a:t>Nêu chẩn đoán sơ bộ và chẩn đoán phân biệt có thể có trên BN này</a:t>
            </a:r>
          </a:p>
        </p:txBody>
      </p:sp>
    </p:spTree>
    <p:extLst>
      <p:ext uri="{BB962C8B-B14F-4D97-AF65-F5344CB8AC3E}">
        <p14:creationId xmlns:p14="http://schemas.microsoft.com/office/powerpoint/2010/main" val="8069682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59F64-A3F4-B64F-AE1F-DEF7264D7E4E}"/>
              </a:ext>
            </a:extLst>
          </p:cNvPr>
          <p:cNvSpPr>
            <a:spLocks noGrp="1"/>
          </p:cNvSpPr>
          <p:nvPr>
            <p:ph type="title"/>
          </p:nvPr>
        </p:nvSpPr>
        <p:spPr/>
        <p:txBody>
          <a:bodyPr/>
          <a:lstStyle/>
          <a:p>
            <a:pPr marL="571500" indent="-571500">
              <a:buFont typeface="Wingdings" pitchFamily="2" charset="2"/>
              <a:buChar char="Ø"/>
            </a:pPr>
            <a:r>
              <a:rPr lang="en-US" b="1">
                <a:solidFill>
                  <a:srgbClr val="FF0000"/>
                </a:solidFill>
              </a:rPr>
              <a:t>CA LÂM SÀNG</a:t>
            </a:r>
          </a:p>
        </p:txBody>
      </p:sp>
      <p:sp>
        <p:nvSpPr>
          <p:cNvPr id="3" name="Content Placeholder 2">
            <a:extLst>
              <a:ext uri="{FF2B5EF4-FFF2-40B4-BE49-F238E27FC236}">
                <a16:creationId xmlns:a16="http://schemas.microsoft.com/office/drawing/2014/main" id="{9039AEC2-FD36-D046-B6D8-68804D93D921}"/>
              </a:ext>
            </a:extLst>
          </p:cNvPr>
          <p:cNvSpPr>
            <a:spLocks noGrp="1"/>
          </p:cNvSpPr>
          <p:nvPr>
            <p:ph idx="1"/>
          </p:nvPr>
        </p:nvSpPr>
        <p:spPr/>
        <p:txBody>
          <a:bodyPr>
            <a:normAutofit fontScale="92500" lnSpcReduction="10000"/>
          </a:bodyPr>
          <a:lstStyle/>
          <a:p>
            <a:pPr marL="514350" indent="-514350" algn="just">
              <a:lnSpc>
                <a:spcPct val="150000"/>
              </a:lnSpc>
              <a:buFont typeface="+mj-lt"/>
              <a:buAutoNum type="arabicPeriod" startAt="9"/>
            </a:pPr>
            <a:r>
              <a:rPr lang="en-US" b="1">
                <a:solidFill>
                  <a:srgbClr val="0070C0"/>
                </a:solidFill>
              </a:rPr>
              <a:t>Chẩn đoán:</a:t>
            </a:r>
          </a:p>
          <a:p>
            <a:pPr marL="933450" indent="-393700" algn="just">
              <a:lnSpc>
                <a:spcPct val="150000"/>
              </a:lnSpc>
              <a:buFont typeface="System Font Regular"/>
              <a:buChar char="-"/>
            </a:pPr>
            <a:r>
              <a:rPr lang="en-US"/>
              <a:t>Δ sơ bộ: Xuất huyết giảm tiểu cầu miễn dịch</a:t>
            </a:r>
          </a:p>
          <a:p>
            <a:pPr marL="933450" indent="-393700" algn="just">
              <a:lnSpc>
                <a:spcPct val="150000"/>
              </a:lnSpc>
              <a:buFont typeface="System Font Regular"/>
              <a:buChar char="-"/>
            </a:pPr>
            <a:r>
              <a:rPr lang="en-US"/>
              <a:t>Δ phân biệt: </a:t>
            </a:r>
          </a:p>
          <a:p>
            <a:pPr marL="1390650" lvl="1" indent="-457200" algn="just">
              <a:lnSpc>
                <a:spcPct val="150000"/>
              </a:lnSpc>
              <a:buFont typeface="Wingdings" pitchFamily="2" charset="2"/>
              <a:buChar char="§"/>
            </a:pPr>
            <a:r>
              <a:rPr lang="en-US"/>
              <a:t>Suy tuỷ</a:t>
            </a:r>
          </a:p>
          <a:p>
            <a:pPr marL="1390650" lvl="1" indent="-457200" algn="just">
              <a:lnSpc>
                <a:spcPct val="150000"/>
              </a:lnSpc>
              <a:buFont typeface="Wingdings" pitchFamily="2" charset="2"/>
              <a:buChar char="§"/>
            </a:pPr>
            <a:r>
              <a:rPr lang="en-US"/>
              <a:t>AML, ALL, Bệnh lý ác tính di căn tuỷ xương</a:t>
            </a:r>
          </a:p>
          <a:p>
            <a:pPr marL="1390650" lvl="1" indent="-457200" algn="just">
              <a:lnSpc>
                <a:spcPct val="150000"/>
              </a:lnSpc>
              <a:buFont typeface="Wingdings" pitchFamily="2" charset="2"/>
              <a:buChar char="§"/>
            </a:pPr>
            <a:r>
              <a:rPr lang="en-US"/>
              <a:t>Lupus ban đỏ hệ thống, $Evans, </a:t>
            </a:r>
          </a:p>
          <a:p>
            <a:pPr marL="1390650" lvl="1" indent="-457200" algn="just">
              <a:lnSpc>
                <a:spcPct val="150000"/>
              </a:lnSpc>
              <a:buFont typeface="Wingdings" pitchFamily="2" charset="2"/>
              <a:buChar char="§"/>
            </a:pPr>
            <a:r>
              <a:rPr lang="en-US"/>
              <a:t>HBV, HCV, HIV, H.pylori…</a:t>
            </a:r>
          </a:p>
          <a:p>
            <a:pPr marL="1390650" lvl="1" indent="-457200" algn="just">
              <a:lnSpc>
                <a:spcPct val="150000"/>
              </a:lnSpc>
              <a:buFont typeface="Wingdings" pitchFamily="2" charset="2"/>
              <a:buChar char="§"/>
            </a:pPr>
            <a:endParaRPr lang="en-US"/>
          </a:p>
        </p:txBody>
      </p:sp>
    </p:spTree>
    <p:extLst>
      <p:ext uri="{BB962C8B-B14F-4D97-AF65-F5344CB8AC3E}">
        <p14:creationId xmlns:p14="http://schemas.microsoft.com/office/powerpoint/2010/main" val="3442361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27033-A0D5-7344-A738-447C4C345AFA}"/>
              </a:ext>
            </a:extLst>
          </p:cNvPr>
          <p:cNvSpPr>
            <a:spLocks noGrp="1"/>
          </p:cNvSpPr>
          <p:nvPr>
            <p:ph type="title"/>
          </p:nvPr>
        </p:nvSpPr>
        <p:spPr/>
        <p:txBody>
          <a:bodyPr/>
          <a:lstStyle/>
          <a:p>
            <a:pPr marL="571500" indent="-571500">
              <a:buFont typeface="Wingdings" pitchFamily="2" charset="2"/>
              <a:buChar char="Ø"/>
            </a:pPr>
            <a:r>
              <a:rPr lang="en-US" b="1">
                <a:solidFill>
                  <a:srgbClr val="FF0000"/>
                </a:solidFill>
              </a:rPr>
              <a:t>MỤC TIÊU HỌC TẬP</a:t>
            </a:r>
          </a:p>
        </p:txBody>
      </p:sp>
      <p:sp>
        <p:nvSpPr>
          <p:cNvPr id="3" name="Content Placeholder 2">
            <a:extLst>
              <a:ext uri="{FF2B5EF4-FFF2-40B4-BE49-F238E27FC236}">
                <a16:creationId xmlns:a16="http://schemas.microsoft.com/office/drawing/2014/main" id="{CFF92822-B505-2745-A321-55EF5AE8A0EE}"/>
              </a:ext>
            </a:extLst>
          </p:cNvPr>
          <p:cNvSpPr>
            <a:spLocks noGrp="1"/>
          </p:cNvSpPr>
          <p:nvPr>
            <p:ph idx="1"/>
          </p:nvPr>
        </p:nvSpPr>
        <p:spPr/>
        <p:txBody>
          <a:bodyPr>
            <a:normAutofit fontScale="92500" lnSpcReduction="10000"/>
          </a:bodyPr>
          <a:lstStyle/>
          <a:p>
            <a:pPr marL="0" lvl="0" indent="0" algn="just">
              <a:lnSpc>
                <a:spcPct val="150000"/>
              </a:lnSpc>
              <a:buNone/>
            </a:pPr>
            <a:r>
              <a:rPr lang="en-US" sz="3200" b="1" dirty="0" err="1">
                <a:solidFill>
                  <a:srgbClr val="00B050"/>
                </a:solidFill>
              </a:rPr>
              <a:t>Sau</a:t>
            </a:r>
            <a:r>
              <a:rPr lang="en-US" sz="3200" b="1" dirty="0">
                <a:solidFill>
                  <a:srgbClr val="00B050"/>
                </a:solidFill>
              </a:rPr>
              <a:t> </a:t>
            </a:r>
            <a:r>
              <a:rPr lang="en-US" sz="3200" b="1" dirty="0" err="1">
                <a:solidFill>
                  <a:srgbClr val="00B050"/>
                </a:solidFill>
              </a:rPr>
              <a:t>khi</a:t>
            </a:r>
            <a:r>
              <a:rPr lang="en-US" sz="3200" b="1" dirty="0">
                <a:solidFill>
                  <a:srgbClr val="00B050"/>
                </a:solidFill>
              </a:rPr>
              <a:t> </a:t>
            </a:r>
            <a:r>
              <a:rPr lang="en-US" sz="3200" b="1" dirty="0" err="1">
                <a:solidFill>
                  <a:srgbClr val="00B050"/>
                </a:solidFill>
              </a:rPr>
              <a:t>học</a:t>
            </a:r>
            <a:r>
              <a:rPr lang="en-US" sz="3200" b="1" dirty="0">
                <a:solidFill>
                  <a:srgbClr val="00B050"/>
                </a:solidFill>
              </a:rPr>
              <a:t> </a:t>
            </a:r>
            <a:r>
              <a:rPr lang="en-US" sz="3200" b="1" dirty="0" err="1">
                <a:solidFill>
                  <a:srgbClr val="00B050"/>
                </a:solidFill>
              </a:rPr>
              <a:t>xong</a:t>
            </a:r>
            <a:r>
              <a:rPr lang="en-US" sz="3200" b="1" dirty="0">
                <a:solidFill>
                  <a:srgbClr val="00B050"/>
                </a:solidFill>
              </a:rPr>
              <a:t>, </a:t>
            </a:r>
            <a:r>
              <a:rPr lang="en-US" sz="3200" b="1" dirty="0" err="1">
                <a:solidFill>
                  <a:srgbClr val="00B050"/>
                </a:solidFill>
              </a:rPr>
              <a:t>sinh</a:t>
            </a:r>
            <a:r>
              <a:rPr lang="en-US" sz="3200" b="1" dirty="0">
                <a:solidFill>
                  <a:srgbClr val="00B050"/>
                </a:solidFill>
              </a:rPr>
              <a:t> </a:t>
            </a:r>
            <a:r>
              <a:rPr lang="en-US" sz="3200" b="1" dirty="0" err="1">
                <a:solidFill>
                  <a:srgbClr val="00B050"/>
                </a:solidFill>
              </a:rPr>
              <a:t>viên</a:t>
            </a:r>
            <a:r>
              <a:rPr lang="en-US" sz="3200" b="1" dirty="0">
                <a:solidFill>
                  <a:srgbClr val="00B050"/>
                </a:solidFill>
              </a:rPr>
              <a:t> </a:t>
            </a:r>
            <a:r>
              <a:rPr lang="en-US" sz="3200" b="1" dirty="0" err="1">
                <a:solidFill>
                  <a:srgbClr val="00B050"/>
                </a:solidFill>
              </a:rPr>
              <a:t>có</a:t>
            </a:r>
            <a:r>
              <a:rPr lang="en-US" sz="3200" b="1" dirty="0">
                <a:solidFill>
                  <a:srgbClr val="00B050"/>
                </a:solidFill>
              </a:rPr>
              <a:t> </a:t>
            </a:r>
            <a:r>
              <a:rPr lang="en-US" sz="3200" b="1" dirty="0" err="1">
                <a:solidFill>
                  <a:srgbClr val="00B050"/>
                </a:solidFill>
              </a:rPr>
              <a:t>thể</a:t>
            </a:r>
            <a:r>
              <a:rPr lang="en-US" sz="3200" b="1" dirty="0">
                <a:solidFill>
                  <a:srgbClr val="00B050"/>
                </a:solidFill>
              </a:rPr>
              <a:t>:</a:t>
            </a:r>
          </a:p>
          <a:p>
            <a:pPr marL="514350" lvl="0" indent="-514350" algn="just">
              <a:lnSpc>
                <a:spcPct val="150000"/>
              </a:lnSpc>
              <a:buFont typeface="+mj-lt"/>
              <a:buAutoNum type="arabicPeriod"/>
            </a:pPr>
            <a:r>
              <a:rPr lang="en-US" sz="2400" dirty="0" err="1"/>
              <a:t>Nêu</a:t>
            </a:r>
            <a:r>
              <a:rPr lang="en-US" sz="2400" dirty="0"/>
              <a:t> </a:t>
            </a:r>
            <a:r>
              <a:rPr lang="en-US" sz="2400" dirty="0" err="1"/>
              <a:t>được</a:t>
            </a:r>
            <a:r>
              <a:rPr lang="en-US" sz="2400" dirty="0"/>
              <a:t> </a:t>
            </a:r>
            <a:r>
              <a:rPr lang="en-US" sz="2400" dirty="0" err="1"/>
              <a:t>định</a:t>
            </a:r>
            <a:r>
              <a:rPr lang="en-US" sz="2400" dirty="0"/>
              <a:t> </a:t>
            </a:r>
            <a:r>
              <a:rPr lang="en-US" sz="2400" dirty="0" err="1"/>
              <a:t>nghĩa</a:t>
            </a:r>
            <a:r>
              <a:rPr lang="en-US" sz="2400" dirty="0"/>
              <a:t> </a:t>
            </a:r>
            <a:r>
              <a:rPr lang="en-US" sz="2400" dirty="0" err="1"/>
              <a:t>bệnh</a:t>
            </a:r>
            <a:r>
              <a:rPr lang="en-US" sz="2400" dirty="0"/>
              <a:t> XHGTC </a:t>
            </a:r>
            <a:r>
              <a:rPr lang="en-US" sz="2400" dirty="0" err="1"/>
              <a:t>miễn</a:t>
            </a:r>
            <a:r>
              <a:rPr lang="en-US" sz="2400" dirty="0"/>
              <a:t> </a:t>
            </a:r>
            <a:r>
              <a:rPr lang="en-US" sz="2400" dirty="0" err="1"/>
              <a:t>dịch</a:t>
            </a:r>
            <a:endParaRPr lang="en-US" sz="2400" dirty="0"/>
          </a:p>
          <a:p>
            <a:pPr marL="514350" lvl="0" indent="-514350" algn="just">
              <a:lnSpc>
                <a:spcPct val="150000"/>
              </a:lnSpc>
              <a:buFont typeface="+mj-lt"/>
              <a:buAutoNum type="arabicPeriod"/>
            </a:pPr>
            <a:r>
              <a:rPr lang="en-US" sz="2400" dirty="0" err="1"/>
              <a:t>Nêu</a:t>
            </a:r>
            <a:r>
              <a:rPr lang="en-US" sz="2400" dirty="0"/>
              <a:t> </a:t>
            </a:r>
            <a:r>
              <a:rPr lang="en-US" sz="2400" dirty="0" err="1"/>
              <a:t>được</a:t>
            </a:r>
            <a:r>
              <a:rPr lang="en-US" sz="2400" dirty="0"/>
              <a:t> </a:t>
            </a:r>
            <a:r>
              <a:rPr lang="en-US" sz="2400" dirty="0" err="1"/>
              <a:t>các</a:t>
            </a:r>
            <a:r>
              <a:rPr lang="en-US" sz="2400" dirty="0"/>
              <a:t> </a:t>
            </a:r>
            <a:r>
              <a:rPr lang="en-US" sz="2400" dirty="0" err="1"/>
              <a:t>đặc</a:t>
            </a:r>
            <a:r>
              <a:rPr lang="en-US" sz="2400" dirty="0"/>
              <a:t> </a:t>
            </a:r>
            <a:r>
              <a:rPr lang="en-US" sz="2400" dirty="0" err="1"/>
              <a:t>điểm</a:t>
            </a:r>
            <a:r>
              <a:rPr lang="en-US" sz="2400" dirty="0"/>
              <a:t> </a:t>
            </a:r>
            <a:r>
              <a:rPr lang="en-US" sz="2400" dirty="0" err="1"/>
              <a:t>lâm</a:t>
            </a:r>
            <a:r>
              <a:rPr lang="en-US" sz="2400" dirty="0"/>
              <a:t> </a:t>
            </a:r>
            <a:r>
              <a:rPr lang="en-US" sz="2400" dirty="0" err="1"/>
              <a:t>sàng</a:t>
            </a:r>
            <a:r>
              <a:rPr lang="vi-VN" sz="2400" dirty="0"/>
              <a:t>, các biểu hiện xuất huyết của </a:t>
            </a:r>
            <a:r>
              <a:rPr lang="en-US" sz="2400" dirty="0" err="1"/>
              <a:t>bệnh</a:t>
            </a:r>
            <a:r>
              <a:rPr lang="en-US" sz="2400" dirty="0"/>
              <a:t> XHGTC </a:t>
            </a:r>
            <a:r>
              <a:rPr lang="en-US" sz="2400" dirty="0" err="1"/>
              <a:t>miễn</a:t>
            </a:r>
            <a:r>
              <a:rPr lang="en-US" sz="2400" dirty="0"/>
              <a:t> </a:t>
            </a:r>
            <a:r>
              <a:rPr lang="en-US" sz="2400" dirty="0" err="1"/>
              <a:t>dịch</a:t>
            </a:r>
            <a:endParaRPr lang="en-US" sz="2400" dirty="0"/>
          </a:p>
          <a:p>
            <a:pPr marL="514350" lvl="0" indent="-514350" algn="just">
              <a:lnSpc>
                <a:spcPct val="150000"/>
              </a:lnSpc>
              <a:buFont typeface="+mj-lt"/>
              <a:buAutoNum type="arabicPeriod"/>
            </a:pPr>
            <a:r>
              <a:rPr lang="en-US" sz="2400" dirty="0" err="1"/>
              <a:t>Mô</a:t>
            </a:r>
            <a:r>
              <a:rPr lang="en-US" sz="2400" dirty="0"/>
              <a:t> </a:t>
            </a:r>
            <a:r>
              <a:rPr lang="en-US" sz="2400" dirty="0" err="1"/>
              <a:t>tả</a:t>
            </a:r>
            <a:r>
              <a:rPr lang="en-US" sz="2400" dirty="0"/>
              <a:t> </a:t>
            </a:r>
            <a:r>
              <a:rPr lang="en-US" sz="2400" dirty="0" err="1"/>
              <a:t>được</a:t>
            </a:r>
            <a:r>
              <a:rPr lang="en-US" sz="2400" dirty="0"/>
              <a:t> </a:t>
            </a:r>
            <a:r>
              <a:rPr lang="en-US" sz="2400" dirty="0" err="1"/>
              <a:t>cơ</a:t>
            </a:r>
            <a:r>
              <a:rPr lang="en-US" sz="2400" dirty="0"/>
              <a:t> </a:t>
            </a:r>
            <a:r>
              <a:rPr lang="en-US" sz="2400" dirty="0" err="1"/>
              <a:t>chế</a:t>
            </a:r>
            <a:r>
              <a:rPr lang="en-US" sz="2400" dirty="0"/>
              <a:t> </a:t>
            </a:r>
            <a:r>
              <a:rPr lang="en-US" sz="2400" dirty="0" err="1"/>
              <a:t>bệnh</a:t>
            </a:r>
            <a:r>
              <a:rPr lang="en-US" sz="2400" dirty="0"/>
              <a:t> </a:t>
            </a:r>
            <a:r>
              <a:rPr lang="en-US" sz="2400" dirty="0" err="1"/>
              <a:t>sinh</a:t>
            </a:r>
            <a:r>
              <a:rPr lang="en-US" sz="2400" dirty="0"/>
              <a:t> XHGTC </a:t>
            </a:r>
            <a:r>
              <a:rPr lang="en-US" sz="2400" dirty="0" err="1"/>
              <a:t>miễn</a:t>
            </a:r>
            <a:r>
              <a:rPr lang="en-US" sz="2400" dirty="0"/>
              <a:t> </a:t>
            </a:r>
            <a:r>
              <a:rPr lang="en-US" sz="2400" dirty="0" err="1"/>
              <a:t>dịch</a:t>
            </a:r>
            <a:endParaRPr lang="en-US" sz="2400" dirty="0"/>
          </a:p>
          <a:p>
            <a:pPr marL="514350" lvl="0" indent="-514350" algn="just">
              <a:lnSpc>
                <a:spcPct val="150000"/>
              </a:lnSpc>
              <a:buFont typeface="+mj-lt"/>
              <a:buAutoNum type="arabicPeriod"/>
            </a:pPr>
            <a:r>
              <a:rPr lang="en-US" sz="2400" dirty="0" err="1"/>
              <a:t>Biện</a:t>
            </a:r>
            <a:r>
              <a:rPr lang="vi-VN" sz="2400" dirty="0"/>
              <a:t> luận các xét nghiệm trong bệnh XHGTC miễn dịch</a:t>
            </a:r>
            <a:endParaRPr lang="en-US" sz="2400" dirty="0"/>
          </a:p>
          <a:p>
            <a:pPr marL="514350" lvl="0" indent="-514350" algn="just">
              <a:lnSpc>
                <a:spcPct val="150000"/>
              </a:lnSpc>
              <a:buFont typeface="+mj-lt"/>
              <a:buAutoNum type="arabicPeriod"/>
            </a:pPr>
            <a:r>
              <a:rPr lang="en-US" sz="2400" dirty="0" err="1"/>
              <a:t>Liệt</a:t>
            </a:r>
            <a:r>
              <a:rPr lang="en-US" sz="2400" dirty="0"/>
              <a:t> </a:t>
            </a:r>
            <a:r>
              <a:rPr lang="en-US" sz="2400" dirty="0" err="1"/>
              <a:t>kê</a:t>
            </a:r>
            <a:r>
              <a:rPr lang="en-US" sz="2400" dirty="0"/>
              <a:t> </a:t>
            </a:r>
            <a:r>
              <a:rPr lang="en-US" sz="2400" dirty="0" err="1"/>
              <a:t>các</a:t>
            </a:r>
            <a:r>
              <a:rPr lang="en-US" sz="2400" dirty="0"/>
              <a:t> </a:t>
            </a:r>
            <a:r>
              <a:rPr lang="en-US" sz="2400" dirty="0" err="1"/>
              <a:t>phương</a:t>
            </a:r>
            <a:r>
              <a:rPr lang="en-US" sz="2400" dirty="0"/>
              <a:t> </a:t>
            </a:r>
            <a:r>
              <a:rPr lang="en-US" sz="2400" dirty="0" err="1"/>
              <a:t>pháp</a:t>
            </a:r>
            <a:r>
              <a:rPr lang="en-US" sz="2400" dirty="0"/>
              <a:t> </a:t>
            </a:r>
            <a:r>
              <a:rPr lang="en-US" sz="2400" dirty="0" err="1"/>
              <a:t>điều</a:t>
            </a:r>
            <a:r>
              <a:rPr lang="en-US" sz="2400" dirty="0"/>
              <a:t> </a:t>
            </a:r>
            <a:r>
              <a:rPr lang="en-US" sz="2400" dirty="0" err="1"/>
              <a:t>trị</a:t>
            </a:r>
            <a:r>
              <a:rPr lang="en-US" sz="2400" dirty="0"/>
              <a:t> XHGTC </a:t>
            </a:r>
            <a:r>
              <a:rPr lang="en-US" sz="2400" dirty="0" err="1"/>
              <a:t>miễn</a:t>
            </a:r>
            <a:r>
              <a:rPr lang="en-US" sz="2400" dirty="0"/>
              <a:t> </a:t>
            </a:r>
            <a:r>
              <a:rPr lang="en-US" sz="2400" dirty="0" err="1"/>
              <a:t>dịch</a:t>
            </a:r>
            <a:endParaRPr lang="en-US" sz="2400" dirty="0"/>
          </a:p>
          <a:p>
            <a:pPr marL="0" indent="0" algn="just">
              <a:lnSpc>
                <a:spcPct val="150000"/>
              </a:lnSpc>
              <a:buNone/>
            </a:pPr>
            <a:endParaRPr lang="en-US" dirty="0"/>
          </a:p>
        </p:txBody>
      </p:sp>
    </p:spTree>
    <p:extLst>
      <p:ext uri="{BB962C8B-B14F-4D97-AF65-F5344CB8AC3E}">
        <p14:creationId xmlns:p14="http://schemas.microsoft.com/office/powerpoint/2010/main" val="12932243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59F64-A3F4-B64F-AE1F-DEF7264D7E4E}"/>
              </a:ext>
            </a:extLst>
          </p:cNvPr>
          <p:cNvSpPr>
            <a:spLocks noGrp="1"/>
          </p:cNvSpPr>
          <p:nvPr>
            <p:ph type="title"/>
          </p:nvPr>
        </p:nvSpPr>
        <p:spPr/>
        <p:txBody>
          <a:bodyPr/>
          <a:lstStyle/>
          <a:p>
            <a:pPr marL="571500" indent="-571500">
              <a:buFont typeface="Wingdings" pitchFamily="2" charset="2"/>
              <a:buChar char="Ø"/>
            </a:pPr>
            <a:r>
              <a:rPr lang="en-US" b="1">
                <a:solidFill>
                  <a:srgbClr val="FF0000"/>
                </a:solidFill>
              </a:rPr>
              <a:t>CA LÂM SÀNG</a:t>
            </a:r>
          </a:p>
        </p:txBody>
      </p:sp>
      <p:sp>
        <p:nvSpPr>
          <p:cNvPr id="3" name="Content Placeholder 2">
            <a:extLst>
              <a:ext uri="{FF2B5EF4-FFF2-40B4-BE49-F238E27FC236}">
                <a16:creationId xmlns:a16="http://schemas.microsoft.com/office/drawing/2014/main" id="{9039AEC2-FD36-D046-B6D8-68804D93D921}"/>
              </a:ext>
            </a:extLst>
          </p:cNvPr>
          <p:cNvSpPr>
            <a:spLocks noGrp="1"/>
          </p:cNvSpPr>
          <p:nvPr>
            <p:ph idx="1"/>
          </p:nvPr>
        </p:nvSpPr>
        <p:spPr/>
        <p:txBody>
          <a:bodyPr>
            <a:normAutofit/>
          </a:bodyPr>
          <a:lstStyle/>
          <a:p>
            <a:pPr marL="514350" indent="-514350" algn="just">
              <a:lnSpc>
                <a:spcPct val="150000"/>
              </a:lnSpc>
              <a:buFont typeface="+mj-lt"/>
              <a:buAutoNum type="arabicPeriod" startAt="10"/>
            </a:pPr>
            <a:r>
              <a:rPr lang="en-US" b="1">
                <a:solidFill>
                  <a:srgbClr val="FF0000"/>
                </a:solidFill>
              </a:rPr>
              <a:t>Đề nghị các xét nghiệm cận lâm sàng cần thiết</a:t>
            </a:r>
          </a:p>
        </p:txBody>
      </p:sp>
    </p:spTree>
    <p:extLst>
      <p:ext uri="{BB962C8B-B14F-4D97-AF65-F5344CB8AC3E}">
        <p14:creationId xmlns:p14="http://schemas.microsoft.com/office/powerpoint/2010/main" val="18840235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59F64-A3F4-B64F-AE1F-DEF7264D7E4E}"/>
              </a:ext>
            </a:extLst>
          </p:cNvPr>
          <p:cNvSpPr>
            <a:spLocks noGrp="1"/>
          </p:cNvSpPr>
          <p:nvPr>
            <p:ph type="title"/>
          </p:nvPr>
        </p:nvSpPr>
        <p:spPr/>
        <p:txBody>
          <a:bodyPr/>
          <a:lstStyle/>
          <a:p>
            <a:pPr marL="571500" indent="-571500">
              <a:buFont typeface="Wingdings" pitchFamily="2" charset="2"/>
              <a:buChar char="Ø"/>
            </a:pPr>
            <a:r>
              <a:rPr lang="en-US" b="1">
                <a:solidFill>
                  <a:srgbClr val="FF0000"/>
                </a:solidFill>
              </a:rPr>
              <a:t>CA LÂM SÀNG</a:t>
            </a:r>
          </a:p>
        </p:txBody>
      </p:sp>
      <p:sp>
        <p:nvSpPr>
          <p:cNvPr id="3" name="Content Placeholder 2">
            <a:extLst>
              <a:ext uri="{FF2B5EF4-FFF2-40B4-BE49-F238E27FC236}">
                <a16:creationId xmlns:a16="http://schemas.microsoft.com/office/drawing/2014/main" id="{9039AEC2-FD36-D046-B6D8-68804D93D921}"/>
              </a:ext>
            </a:extLst>
          </p:cNvPr>
          <p:cNvSpPr>
            <a:spLocks noGrp="1"/>
          </p:cNvSpPr>
          <p:nvPr>
            <p:ph idx="1"/>
          </p:nvPr>
        </p:nvSpPr>
        <p:spPr>
          <a:xfrm>
            <a:off x="838200" y="1825625"/>
            <a:ext cx="10515600" cy="4351338"/>
          </a:xfrm>
        </p:spPr>
        <p:txBody>
          <a:bodyPr>
            <a:normAutofit/>
          </a:bodyPr>
          <a:lstStyle/>
          <a:p>
            <a:pPr marL="514350" indent="-514350" algn="just">
              <a:lnSpc>
                <a:spcPct val="150000"/>
              </a:lnSpc>
              <a:spcBef>
                <a:spcPts val="0"/>
              </a:spcBef>
              <a:buFont typeface="+mj-lt"/>
              <a:buAutoNum type="arabicPeriod" startAt="10"/>
            </a:pPr>
            <a:r>
              <a:rPr lang="en-US" b="1" dirty="0" err="1">
                <a:solidFill>
                  <a:srgbClr val="0070C0"/>
                </a:solidFill>
              </a:rPr>
              <a:t>Các</a:t>
            </a:r>
            <a:r>
              <a:rPr lang="en-US" b="1" dirty="0">
                <a:solidFill>
                  <a:srgbClr val="0070C0"/>
                </a:solidFill>
              </a:rPr>
              <a:t> </a:t>
            </a:r>
            <a:r>
              <a:rPr lang="en-US" b="1" dirty="0" err="1">
                <a:solidFill>
                  <a:srgbClr val="0070C0"/>
                </a:solidFill>
              </a:rPr>
              <a:t>cận</a:t>
            </a:r>
            <a:r>
              <a:rPr lang="en-US" b="1" dirty="0">
                <a:solidFill>
                  <a:srgbClr val="0070C0"/>
                </a:solidFill>
              </a:rPr>
              <a:t> </a:t>
            </a:r>
            <a:r>
              <a:rPr lang="en-US" b="1" dirty="0" err="1">
                <a:solidFill>
                  <a:srgbClr val="0070C0"/>
                </a:solidFill>
              </a:rPr>
              <a:t>lâm</a:t>
            </a:r>
            <a:r>
              <a:rPr lang="en-US" b="1" dirty="0">
                <a:solidFill>
                  <a:srgbClr val="0070C0"/>
                </a:solidFill>
              </a:rPr>
              <a:t> </a:t>
            </a:r>
            <a:r>
              <a:rPr lang="en-US" b="1" dirty="0" err="1">
                <a:solidFill>
                  <a:srgbClr val="0070C0"/>
                </a:solidFill>
              </a:rPr>
              <a:t>sàng</a:t>
            </a:r>
            <a:r>
              <a:rPr lang="en-US" b="1" dirty="0">
                <a:solidFill>
                  <a:srgbClr val="0070C0"/>
                </a:solidFill>
              </a:rPr>
              <a:t> </a:t>
            </a:r>
            <a:r>
              <a:rPr lang="en-US" b="1" dirty="0" err="1">
                <a:solidFill>
                  <a:srgbClr val="0070C0"/>
                </a:solidFill>
              </a:rPr>
              <a:t>đề</a:t>
            </a:r>
            <a:r>
              <a:rPr lang="en-US" b="1" dirty="0">
                <a:solidFill>
                  <a:srgbClr val="0070C0"/>
                </a:solidFill>
              </a:rPr>
              <a:t> </a:t>
            </a:r>
            <a:r>
              <a:rPr lang="en-US" b="1" dirty="0" err="1">
                <a:solidFill>
                  <a:srgbClr val="0070C0"/>
                </a:solidFill>
              </a:rPr>
              <a:t>nghị</a:t>
            </a:r>
            <a:r>
              <a:rPr lang="en-US" b="1" dirty="0">
                <a:solidFill>
                  <a:srgbClr val="0070C0"/>
                </a:solidFill>
              </a:rPr>
              <a:t>:</a:t>
            </a:r>
          </a:p>
          <a:p>
            <a:pPr marL="889000" indent="-393700" algn="just">
              <a:lnSpc>
                <a:spcPct val="150000"/>
              </a:lnSpc>
              <a:spcBef>
                <a:spcPts val="0"/>
              </a:spcBef>
              <a:buFont typeface="System Font Regular"/>
              <a:buChar char="-"/>
            </a:pPr>
            <a:r>
              <a:rPr lang="en-US" dirty="0" err="1"/>
              <a:t>Tổng</a:t>
            </a:r>
            <a:r>
              <a:rPr lang="en-US" dirty="0"/>
              <a:t> </a:t>
            </a:r>
            <a:r>
              <a:rPr lang="en-US" dirty="0" err="1"/>
              <a:t>phân</a:t>
            </a:r>
            <a:r>
              <a:rPr lang="en-US" dirty="0"/>
              <a:t> </a:t>
            </a:r>
            <a:r>
              <a:rPr lang="en-US" dirty="0" err="1"/>
              <a:t>tích</a:t>
            </a:r>
            <a:r>
              <a:rPr lang="en-US" dirty="0"/>
              <a:t> </a:t>
            </a:r>
            <a:r>
              <a:rPr lang="en-US" dirty="0" err="1"/>
              <a:t>các</a:t>
            </a:r>
            <a:r>
              <a:rPr lang="en-US" dirty="0"/>
              <a:t> </a:t>
            </a:r>
            <a:r>
              <a:rPr lang="en-US" dirty="0" err="1"/>
              <a:t>thành</a:t>
            </a:r>
            <a:r>
              <a:rPr lang="en-US" dirty="0"/>
              <a:t> </a:t>
            </a:r>
            <a:r>
              <a:rPr lang="en-US" dirty="0" err="1"/>
              <a:t>phần</a:t>
            </a:r>
            <a:r>
              <a:rPr lang="en-US" dirty="0"/>
              <a:t> </a:t>
            </a:r>
            <a:r>
              <a:rPr lang="en-US" dirty="0" err="1"/>
              <a:t>máu</a:t>
            </a:r>
            <a:r>
              <a:rPr lang="en-US" dirty="0"/>
              <a:t> (</a:t>
            </a:r>
            <a:r>
              <a:rPr lang="en-US" dirty="0" err="1"/>
              <a:t>máy</a:t>
            </a:r>
            <a:r>
              <a:rPr lang="en-US" dirty="0"/>
              <a:t> </a:t>
            </a:r>
            <a:r>
              <a:rPr lang="en-US" dirty="0" err="1"/>
              <a:t>đếm</a:t>
            </a:r>
            <a:r>
              <a:rPr lang="en-US" dirty="0"/>
              <a:t> </a:t>
            </a:r>
            <a:r>
              <a:rPr lang="en-US" dirty="0" err="1"/>
              <a:t>tự</a:t>
            </a:r>
            <a:r>
              <a:rPr lang="en-US" dirty="0"/>
              <a:t> </a:t>
            </a:r>
            <a:r>
              <a:rPr lang="en-US" dirty="0" err="1"/>
              <a:t>động</a:t>
            </a:r>
            <a:r>
              <a:rPr lang="en-US" dirty="0"/>
              <a:t>)</a:t>
            </a:r>
          </a:p>
          <a:p>
            <a:pPr marL="889000" indent="-393700" algn="just">
              <a:lnSpc>
                <a:spcPct val="150000"/>
              </a:lnSpc>
              <a:spcBef>
                <a:spcPts val="0"/>
              </a:spcBef>
              <a:buFont typeface="System Font Regular"/>
              <a:buChar char="-"/>
            </a:pPr>
            <a:r>
              <a:rPr lang="en-US" dirty="0" err="1"/>
              <a:t>Phết</a:t>
            </a:r>
            <a:r>
              <a:rPr lang="en-US" dirty="0"/>
              <a:t> </a:t>
            </a:r>
            <a:r>
              <a:rPr lang="en-US" dirty="0" err="1"/>
              <a:t>máu</a:t>
            </a:r>
            <a:r>
              <a:rPr lang="en-US" dirty="0"/>
              <a:t> </a:t>
            </a:r>
            <a:r>
              <a:rPr lang="en-US" dirty="0" err="1"/>
              <a:t>ngoại</a:t>
            </a:r>
            <a:r>
              <a:rPr lang="en-US" dirty="0"/>
              <a:t> </a:t>
            </a:r>
            <a:r>
              <a:rPr lang="en-US" dirty="0" err="1"/>
              <a:t>biên</a:t>
            </a:r>
            <a:r>
              <a:rPr lang="en-US" dirty="0"/>
              <a:t>.</a:t>
            </a:r>
          </a:p>
          <a:p>
            <a:pPr marL="889000" indent="-393700" algn="just">
              <a:lnSpc>
                <a:spcPct val="150000"/>
              </a:lnSpc>
              <a:spcBef>
                <a:spcPts val="0"/>
              </a:spcBef>
              <a:buFont typeface="System Font Regular"/>
              <a:buChar char="-"/>
            </a:pPr>
            <a:r>
              <a:rPr lang="en-US" dirty="0" err="1"/>
              <a:t>Thời gian máu chảy</a:t>
            </a:r>
          </a:p>
          <a:p>
            <a:pPr marL="889000" indent="-393700" algn="just">
              <a:lnSpc>
                <a:spcPct val="150000"/>
              </a:lnSpc>
              <a:spcBef>
                <a:spcPts val="0"/>
              </a:spcBef>
              <a:buFont typeface="System Font Regular"/>
              <a:buChar char="-"/>
            </a:pPr>
            <a:r>
              <a:rPr lang="en-US" dirty="0" err="1"/>
              <a:t>Đông</a:t>
            </a:r>
            <a:r>
              <a:rPr lang="en-US" dirty="0"/>
              <a:t> </a:t>
            </a:r>
            <a:r>
              <a:rPr lang="en-US" dirty="0" err="1"/>
              <a:t>máu</a:t>
            </a:r>
            <a:r>
              <a:rPr lang="en-US" dirty="0"/>
              <a:t> </a:t>
            </a:r>
            <a:r>
              <a:rPr lang="en-US" dirty="0" err="1"/>
              <a:t>toàn</a:t>
            </a:r>
            <a:r>
              <a:rPr lang="en-US" dirty="0"/>
              <a:t> </a:t>
            </a:r>
            <a:r>
              <a:rPr lang="en-US" dirty="0" err="1"/>
              <a:t>bộ</a:t>
            </a:r>
            <a:r>
              <a:rPr lang="en-US" dirty="0"/>
              <a:t>: PT, </a:t>
            </a:r>
            <a:r>
              <a:rPr lang="en-US" dirty="0" err="1"/>
              <a:t>aPTT</a:t>
            </a:r>
            <a:r>
              <a:rPr lang="en-US" dirty="0"/>
              <a:t>, Fibrinogen</a:t>
            </a:r>
          </a:p>
        </p:txBody>
      </p:sp>
    </p:spTree>
    <p:extLst>
      <p:ext uri="{BB962C8B-B14F-4D97-AF65-F5344CB8AC3E}">
        <p14:creationId xmlns:p14="http://schemas.microsoft.com/office/powerpoint/2010/main" val="20589317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59F64-A3F4-B64F-AE1F-DEF7264D7E4E}"/>
              </a:ext>
            </a:extLst>
          </p:cNvPr>
          <p:cNvSpPr>
            <a:spLocks noGrp="1"/>
          </p:cNvSpPr>
          <p:nvPr>
            <p:ph type="title"/>
          </p:nvPr>
        </p:nvSpPr>
        <p:spPr/>
        <p:txBody>
          <a:bodyPr/>
          <a:lstStyle/>
          <a:p>
            <a:pPr marL="571500" indent="-571500">
              <a:buFont typeface="Wingdings" pitchFamily="2" charset="2"/>
              <a:buChar char="Ø"/>
            </a:pPr>
            <a:r>
              <a:rPr lang="en-US" b="1">
                <a:solidFill>
                  <a:srgbClr val="FF0000"/>
                </a:solidFill>
              </a:rPr>
              <a:t>CA LÂM SÀNG</a:t>
            </a:r>
          </a:p>
        </p:txBody>
      </p:sp>
      <p:sp>
        <p:nvSpPr>
          <p:cNvPr id="3" name="Content Placeholder 2">
            <a:extLst>
              <a:ext uri="{FF2B5EF4-FFF2-40B4-BE49-F238E27FC236}">
                <a16:creationId xmlns:a16="http://schemas.microsoft.com/office/drawing/2014/main" id="{9039AEC2-FD36-D046-B6D8-68804D93D921}"/>
              </a:ext>
            </a:extLst>
          </p:cNvPr>
          <p:cNvSpPr>
            <a:spLocks noGrp="1"/>
          </p:cNvSpPr>
          <p:nvPr>
            <p:ph idx="1"/>
          </p:nvPr>
        </p:nvSpPr>
        <p:spPr>
          <a:xfrm>
            <a:off x="838200" y="1825625"/>
            <a:ext cx="10515600" cy="4855394"/>
          </a:xfrm>
        </p:spPr>
        <p:txBody>
          <a:bodyPr>
            <a:normAutofit fontScale="77500" lnSpcReduction="20000"/>
          </a:bodyPr>
          <a:lstStyle/>
          <a:p>
            <a:pPr marL="571500" indent="-571500">
              <a:lnSpc>
                <a:spcPct val="150000"/>
              </a:lnSpc>
              <a:buFont typeface="+mj-lt"/>
              <a:buAutoNum type="romanUcPeriod" startAt="5"/>
            </a:pPr>
            <a:r>
              <a:rPr lang="en-US" sz="3000" b="1" dirty="0" err="1">
                <a:solidFill>
                  <a:srgbClr val="00B050"/>
                </a:solidFill>
              </a:rPr>
              <a:t>Sau</a:t>
            </a:r>
            <a:r>
              <a:rPr lang="en-US" sz="3000" b="1" dirty="0">
                <a:solidFill>
                  <a:srgbClr val="00B050"/>
                </a:solidFill>
              </a:rPr>
              <a:t> </a:t>
            </a:r>
            <a:r>
              <a:rPr lang="en-US" sz="3000" b="1" dirty="0" err="1">
                <a:solidFill>
                  <a:srgbClr val="00B050"/>
                </a:solidFill>
              </a:rPr>
              <a:t>khi</a:t>
            </a:r>
            <a:r>
              <a:rPr lang="en-US" sz="3000" b="1" dirty="0">
                <a:solidFill>
                  <a:srgbClr val="00B050"/>
                </a:solidFill>
              </a:rPr>
              <a:t> </a:t>
            </a:r>
            <a:r>
              <a:rPr lang="en-US" sz="3000" b="1" dirty="0" err="1">
                <a:solidFill>
                  <a:srgbClr val="00B050"/>
                </a:solidFill>
              </a:rPr>
              <a:t>thăm</a:t>
            </a:r>
            <a:r>
              <a:rPr lang="en-US" sz="3000" b="1" dirty="0">
                <a:solidFill>
                  <a:srgbClr val="00B050"/>
                </a:solidFill>
              </a:rPr>
              <a:t> </a:t>
            </a:r>
            <a:r>
              <a:rPr lang="en-US" sz="3000" b="1" dirty="0" err="1">
                <a:solidFill>
                  <a:srgbClr val="00B050"/>
                </a:solidFill>
              </a:rPr>
              <a:t>khám</a:t>
            </a:r>
            <a:r>
              <a:rPr lang="en-US" sz="3000" b="1" dirty="0">
                <a:solidFill>
                  <a:srgbClr val="00B050"/>
                </a:solidFill>
              </a:rPr>
              <a:t> </a:t>
            </a:r>
            <a:r>
              <a:rPr lang="en-US" sz="3000" b="1" dirty="0" err="1">
                <a:solidFill>
                  <a:srgbClr val="00B050"/>
                </a:solidFill>
              </a:rPr>
              <a:t>lâm</a:t>
            </a:r>
            <a:r>
              <a:rPr lang="en-US" sz="3000" b="1" dirty="0">
                <a:solidFill>
                  <a:srgbClr val="00B050"/>
                </a:solidFill>
              </a:rPr>
              <a:t> </a:t>
            </a:r>
            <a:r>
              <a:rPr lang="en-US" sz="3000" b="1" dirty="0" err="1">
                <a:solidFill>
                  <a:srgbClr val="00B050"/>
                </a:solidFill>
              </a:rPr>
              <a:t>sàng</a:t>
            </a:r>
            <a:r>
              <a:rPr lang="en-US" sz="3000" b="1" dirty="0">
                <a:solidFill>
                  <a:srgbClr val="00B050"/>
                </a:solidFill>
              </a:rPr>
              <a:t>:</a:t>
            </a:r>
          </a:p>
          <a:p>
            <a:pPr marL="495300" lvl="0" indent="350838" algn="just">
              <a:lnSpc>
                <a:spcPct val="150000"/>
              </a:lnSpc>
              <a:buFont typeface="System Font Regular"/>
              <a:buChar char="-"/>
              <a:tabLst>
                <a:tab pos="831850" algn="l"/>
              </a:tabLst>
            </a:pPr>
            <a:r>
              <a:rPr lang="en-US" sz="2600" dirty="0"/>
              <a:t>BS </a:t>
            </a:r>
            <a:r>
              <a:rPr lang="en-US" sz="2600" dirty="0" err="1"/>
              <a:t>nghi</a:t>
            </a:r>
            <a:r>
              <a:rPr lang="en-US" sz="2600" dirty="0"/>
              <a:t> </a:t>
            </a:r>
            <a:r>
              <a:rPr lang="en-US" sz="2600" dirty="0" err="1"/>
              <a:t>ngờ</a:t>
            </a:r>
            <a:r>
              <a:rPr lang="en-US" sz="2600" dirty="0"/>
              <a:t> </a:t>
            </a:r>
            <a:r>
              <a:rPr lang="en-US" sz="2600" dirty="0" err="1"/>
              <a:t>các</a:t>
            </a:r>
            <a:r>
              <a:rPr lang="en-US" sz="2600" dirty="0"/>
              <a:t> </a:t>
            </a:r>
            <a:r>
              <a:rPr lang="en-US" sz="2600" dirty="0" err="1"/>
              <a:t>biểu</a:t>
            </a:r>
            <a:r>
              <a:rPr lang="en-US" sz="2600" dirty="0"/>
              <a:t> </a:t>
            </a:r>
            <a:r>
              <a:rPr lang="en-US" sz="2600" dirty="0" err="1"/>
              <a:t>hiện</a:t>
            </a:r>
            <a:r>
              <a:rPr lang="en-US" sz="2600" dirty="0"/>
              <a:t> XH </a:t>
            </a:r>
            <a:r>
              <a:rPr lang="en-US" sz="2600" dirty="0" err="1"/>
              <a:t>của</a:t>
            </a:r>
            <a:r>
              <a:rPr lang="en-US" sz="2600" dirty="0"/>
              <a:t> </a:t>
            </a:r>
            <a:r>
              <a:rPr lang="en-US" sz="2600" dirty="0" err="1"/>
              <a:t>bệnh</a:t>
            </a:r>
            <a:r>
              <a:rPr lang="en-US" sz="2600" dirty="0"/>
              <a:t> </a:t>
            </a:r>
            <a:r>
              <a:rPr lang="en-US" sz="2600" dirty="0" err="1"/>
              <a:t>nhân</a:t>
            </a:r>
            <a:r>
              <a:rPr lang="en-US" sz="2600" dirty="0"/>
              <a:t> </a:t>
            </a:r>
            <a:r>
              <a:rPr lang="en-US" sz="2600" dirty="0" err="1"/>
              <a:t>là</a:t>
            </a:r>
            <a:r>
              <a:rPr lang="en-US" sz="2600" dirty="0"/>
              <a:t> do </a:t>
            </a:r>
            <a:r>
              <a:rPr lang="en-US" sz="2600" dirty="0" err="1"/>
              <a:t>giảm</a:t>
            </a:r>
            <a:r>
              <a:rPr lang="en-US" sz="2600" dirty="0"/>
              <a:t> </a:t>
            </a:r>
            <a:r>
              <a:rPr lang="en-US" sz="2600" dirty="0" err="1"/>
              <a:t>số</a:t>
            </a:r>
            <a:r>
              <a:rPr lang="en-US" sz="2600" dirty="0"/>
              <a:t> </a:t>
            </a:r>
            <a:r>
              <a:rPr lang="en-US" sz="2600" dirty="0" err="1"/>
              <a:t>lượng</a:t>
            </a:r>
            <a:r>
              <a:rPr lang="en-US" sz="2600" dirty="0"/>
              <a:t> </a:t>
            </a:r>
            <a:r>
              <a:rPr lang="en-US" sz="2600" dirty="0" err="1"/>
              <a:t>tiểu</a:t>
            </a:r>
            <a:r>
              <a:rPr lang="en-US" sz="2600" dirty="0"/>
              <a:t> </a:t>
            </a:r>
            <a:r>
              <a:rPr lang="en-US" sz="2600" dirty="0" err="1"/>
              <a:t>cầu</a:t>
            </a:r>
            <a:r>
              <a:rPr lang="en-US" sz="2600" dirty="0"/>
              <a:t>, </a:t>
            </a:r>
            <a:r>
              <a:rPr lang="en-US" sz="2600" dirty="0" err="1"/>
              <a:t>nên</a:t>
            </a:r>
            <a:r>
              <a:rPr lang="en-US" sz="2600" dirty="0"/>
              <a:t> </a:t>
            </a:r>
            <a:r>
              <a:rPr lang="en-US" sz="2600" dirty="0" err="1"/>
              <a:t>đề</a:t>
            </a:r>
            <a:r>
              <a:rPr lang="en-US" sz="2600" dirty="0"/>
              <a:t> </a:t>
            </a:r>
            <a:r>
              <a:rPr lang="en-US" sz="2600" dirty="0" err="1"/>
              <a:t>nghị</a:t>
            </a:r>
            <a:r>
              <a:rPr lang="en-US" sz="2600" dirty="0"/>
              <a:t> </a:t>
            </a:r>
            <a:r>
              <a:rPr lang="en-US" sz="2600" dirty="0" err="1"/>
              <a:t>làm</a:t>
            </a:r>
            <a:r>
              <a:rPr lang="en-US" sz="2600" dirty="0"/>
              <a:t> XN </a:t>
            </a:r>
            <a:r>
              <a:rPr lang="en-US" sz="2600" dirty="0" err="1"/>
              <a:t>công</a:t>
            </a:r>
            <a:r>
              <a:rPr lang="en-US" sz="2600" dirty="0"/>
              <a:t> </a:t>
            </a:r>
            <a:r>
              <a:rPr lang="en-US" sz="2600" dirty="0" err="1"/>
              <a:t>thức</a:t>
            </a:r>
            <a:r>
              <a:rPr lang="en-US" sz="2600" dirty="0"/>
              <a:t> </a:t>
            </a:r>
            <a:r>
              <a:rPr lang="en-US" sz="2600" dirty="0" err="1"/>
              <a:t>máu</a:t>
            </a:r>
            <a:r>
              <a:rPr lang="en-US" sz="2600" dirty="0"/>
              <a:t> </a:t>
            </a:r>
            <a:r>
              <a:rPr lang="en-US" sz="2600" dirty="0" err="1"/>
              <a:t>và</a:t>
            </a:r>
            <a:r>
              <a:rPr lang="en-US" sz="2600" dirty="0"/>
              <a:t> XN </a:t>
            </a:r>
            <a:r>
              <a:rPr lang="en-US" sz="2600" dirty="0" err="1"/>
              <a:t>đông</a:t>
            </a:r>
            <a:r>
              <a:rPr lang="en-US" sz="2600" dirty="0"/>
              <a:t> </a:t>
            </a:r>
            <a:r>
              <a:rPr lang="en-US" sz="2600" dirty="0" err="1"/>
              <a:t>máu</a:t>
            </a:r>
            <a:r>
              <a:rPr lang="en-US" sz="2600" dirty="0"/>
              <a:t> </a:t>
            </a:r>
            <a:r>
              <a:rPr lang="en-US" sz="2600" dirty="0" err="1"/>
              <a:t>toàn</a:t>
            </a:r>
            <a:r>
              <a:rPr lang="en-US" sz="2600" dirty="0"/>
              <a:t> </a:t>
            </a:r>
            <a:r>
              <a:rPr lang="en-US" sz="2600" dirty="0" err="1"/>
              <a:t>bộ</a:t>
            </a:r>
            <a:r>
              <a:rPr lang="en-US" sz="2600" dirty="0"/>
              <a:t>.</a:t>
            </a:r>
          </a:p>
          <a:p>
            <a:pPr marL="495300" lvl="0" indent="350838">
              <a:lnSpc>
                <a:spcPct val="150000"/>
              </a:lnSpc>
              <a:buFont typeface="System Font Regular"/>
              <a:buChar char="-"/>
              <a:tabLst>
                <a:tab pos="831850" algn="l"/>
              </a:tabLst>
            </a:pPr>
            <a:r>
              <a:rPr lang="en-US" sz="2600" dirty="0" err="1"/>
              <a:t>Công</a:t>
            </a:r>
            <a:r>
              <a:rPr lang="en-US" sz="2600" dirty="0"/>
              <a:t> </a:t>
            </a:r>
            <a:r>
              <a:rPr lang="en-US" sz="2600" dirty="0" err="1"/>
              <a:t>thức</a:t>
            </a:r>
            <a:r>
              <a:rPr lang="en-US" sz="2600" dirty="0"/>
              <a:t> </a:t>
            </a:r>
            <a:r>
              <a:rPr lang="en-US" sz="2600" dirty="0" err="1"/>
              <a:t>máu</a:t>
            </a:r>
            <a:r>
              <a:rPr lang="en-US" sz="2600" dirty="0"/>
              <a:t>: </a:t>
            </a:r>
          </a:p>
          <a:p>
            <a:pPr marL="1079500" indent="-277813">
              <a:lnSpc>
                <a:spcPct val="170000"/>
              </a:lnSpc>
              <a:spcBef>
                <a:spcPts val="0"/>
              </a:spcBef>
              <a:buFont typeface="System Font Regular"/>
              <a:buChar char="+"/>
            </a:pPr>
            <a:r>
              <a:rPr lang="en-US" sz="2400" dirty="0" err="1"/>
              <a:t>Hb</a:t>
            </a:r>
            <a:r>
              <a:rPr lang="vi-VN" sz="2400" dirty="0"/>
              <a:t>:</a:t>
            </a:r>
            <a:r>
              <a:rPr lang="en-US" sz="2400" dirty="0"/>
              <a:t> 12.1 g/</a:t>
            </a:r>
            <a:r>
              <a:rPr lang="en-US" sz="2400" dirty="0" err="1"/>
              <a:t>dL</a:t>
            </a:r>
            <a:r>
              <a:rPr lang="en-US" sz="2400" dirty="0"/>
              <a:t> 		MCV</a:t>
            </a:r>
            <a:r>
              <a:rPr lang="vi-VN" sz="2400" dirty="0"/>
              <a:t>:</a:t>
            </a:r>
            <a:r>
              <a:rPr lang="en-US" sz="2400" dirty="0"/>
              <a:t> 83.5 </a:t>
            </a:r>
            <a:r>
              <a:rPr lang="en-US" sz="2400" dirty="0" err="1"/>
              <a:t>fL</a:t>
            </a:r>
            <a:r>
              <a:rPr lang="en-US" sz="2400" dirty="0"/>
              <a:t>	MCH</a:t>
            </a:r>
            <a:r>
              <a:rPr lang="vi-VN" sz="2400" dirty="0"/>
              <a:t>:</a:t>
            </a:r>
            <a:r>
              <a:rPr lang="en-US" sz="2400" dirty="0"/>
              <a:t> 26.8 </a:t>
            </a:r>
            <a:r>
              <a:rPr lang="en-US" sz="2400" dirty="0" err="1"/>
              <a:t>pg</a:t>
            </a:r>
            <a:r>
              <a:rPr lang="en-US" sz="2400" dirty="0"/>
              <a:t>		PLT</a:t>
            </a:r>
            <a:r>
              <a:rPr lang="vi-VN" sz="2400" dirty="0"/>
              <a:t>:</a:t>
            </a:r>
            <a:r>
              <a:rPr lang="en-US" sz="2400" dirty="0"/>
              <a:t> 9 K/</a:t>
            </a:r>
            <a:r>
              <a:rPr lang="en-US" sz="2400" dirty="0" err="1"/>
              <a:t>uL</a:t>
            </a:r>
            <a:r>
              <a:rPr lang="en-US" sz="2400" dirty="0"/>
              <a:t>	</a:t>
            </a:r>
          </a:p>
          <a:p>
            <a:pPr marL="1079500" indent="0">
              <a:lnSpc>
                <a:spcPct val="170000"/>
              </a:lnSpc>
              <a:spcBef>
                <a:spcPts val="0"/>
              </a:spcBef>
              <a:buNone/>
            </a:pPr>
            <a:r>
              <a:rPr lang="en-US" sz="2400" dirty="0"/>
              <a:t>WBC</a:t>
            </a:r>
            <a:r>
              <a:rPr lang="vi-VN" sz="2400" dirty="0"/>
              <a:t>:</a:t>
            </a:r>
            <a:r>
              <a:rPr lang="en-US" sz="2400" dirty="0"/>
              <a:t> 8.55 K/</a:t>
            </a:r>
            <a:r>
              <a:rPr lang="en-US" sz="2400" dirty="0" err="1"/>
              <a:t>uL</a:t>
            </a:r>
            <a:r>
              <a:rPr lang="en-US" sz="2400" dirty="0"/>
              <a:t>  	</a:t>
            </a:r>
          </a:p>
          <a:p>
            <a:pPr marL="1079500" indent="0">
              <a:lnSpc>
                <a:spcPct val="170000"/>
              </a:lnSpc>
              <a:spcBef>
                <a:spcPts val="0"/>
              </a:spcBef>
              <a:buNone/>
            </a:pPr>
            <a:r>
              <a:rPr lang="en-US" sz="2400" dirty="0" err="1"/>
              <a:t>Neu</a:t>
            </a:r>
            <a:r>
              <a:rPr lang="vi-VN" sz="2400" dirty="0"/>
              <a:t>:</a:t>
            </a:r>
            <a:r>
              <a:rPr lang="en-US" sz="2400" dirty="0"/>
              <a:t> 62.1%	</a:t>
            </a:r>
            <a:r>
              <a:rPr lang="en-US" sz="2400" dirty="0" err="1"/>
              <a:t>Lym</a:t>
            </a:r>
            <a:r>
              <a:rPr lang="vi-VN" sz="2400" dirty="0"/>
              <a:t>:</a:t>
            </a:r>
            <a:r>
              <a:rPr lang="en-US" sz="2400" dirty="0"/>
              <a:t> 29.6</a:t>
            </a:r>
            <a:r>
              <a:rPr lang="vi-VN" sz="2400" dirty="0"/>
              <a:t>%	  </a:t>
            </a:r>
            <a:r>
              <a:rPr lang="en-US" sz="2400" dirty="0"/>
              <a:t>Mono</a:t>
            </a:r>
            <a:r>
              <a:rPr lang="vi-VN" sz="2400" dirty="0"/>
              <a:t>:</a:t>
            </a:r>
            <a:r>
              <a:rPr lang="en-US" sz="2400" dirty="0"/>
              <a:t> 5.8%	</a:t>
            </a:r>
            <a:r>
              <a:rPr lang="vi-VN" sz="2400" dirty="0"/>
              <a:t>     </a:t>
            </a:r>
            <a:r>
              <a:rPr lang="en-US" sz="2400" dirty="0"/>
              <a:t>Eos</a:t>
            </a:r>
            <a:r>
              <a:rPr lang="vi-VN" sz="2400" dirty="0"/>
              <a:t>: </a:t>
            </a:r>
            <a:r>
              <a:rPr lang="en-US" sz="2400" dirty="0"/>
              <a:t>0.5%	</a:t>
            </a:r>
            <a:r>
              <a:rPr lang="vi-VN" sz="2400" dirty="0"/>
              <a:t>     </a:t>
            </a:r>
            <a:r>
              <a:rPr lang="en-US" sz="2400" dirty="0" err="1"/>
              <a:t>Baso</a:t>
            </a:r>
            <a:r>
              <a:rPr lang="en-US" sz="2400" dirty="0"/>
              <a:t> 0.3%</a:t>
            </a:r>
          </a:p>
          <a:p>
            <a:pPr marL="1079500" lvl="0" indent="-277813">
              <a:lnSpc>
                <a:spcPct val="170000"/>
              </a:lnSpc>
              <a:spcBef>
                <a:spcPts val="0"/>
              </a:spcBef>
              <a:buFont typeface="System Font Regular"/>
              <a:buChar char="+"/>
            </a:pPr>
            <a:r>
              <a:rPr lang="en-US" sz="2400" dirty="0" err="1"/>
              <a:t>TS: 6 phút (2-5 phút)</a:t>
            </a:r>
          </a:p>
          <a:p>
            <a:pPr marL="1079500" lvl="0" indent="-277813">
              <a:lnSpc>
                <a:spcPct val="170000"/>
              </a:lnSpc>
              <a:spcBef>
                <a:spcPts val="0"/>
              </a:spcBef>
              <a:buFont typeface="System Font Regular"/>
              <a:buChar char="+"/>
            </a:pPr>
            <a:r>
              <a:rPr lang="en-US" sz="2400" dirty="0" err="1"/>
              <a:t>Đông</a:t>
            </a:r>
            <a:r>
              <a:rPr lang="en-US" sz="2400" dirty="0"/>
              <a:t> </a:t>
            </a:r>
            <a:r>
              <a:rPr lang="en-US" sz="2400" dirty="0" err="1"/>
              <a:t>máu</a:t>
            </a:r>
            <a:r>
              <a:rPr lang="en-US" sz="2400" dirty="0"/>
              <a:t> </a:t>
            </a:r>
            <a:r>
              <a:rPr lang="en-US" sz="2400" dirty="0" err="1"/>
              <a:t>toàn</a:t>
            </a:r>
            <a:r>
              <a:rPr lang="en-US" sz="2400" dirty="0"/>
              <a:t> </a:t>
            </a:r>
            <a:r>
              <a:rPr lang="en-US" sz="2400" dirty="0" err="1"/>
              <a:t>bộ</a:t>
            </a:r>
            <a:r>
              <a:rPr lang="en-US" sz="2400" dirty="0"/>
              <a:t>: </a:t>
            </a:r>
          </a:p>
          <a:p>
            <a:pPr marL="1079500" indent="0">
              <a:lnSpc>
                <a:spcPct val="170000"/>
              </a:lnSpc>
              <a:spcBef>
                <a:spcPts val="0"/>
              </a:spcBef>
              <a:buNone/>
            </a:pPr>
            <a:r>
              <a:rPr lang="vi-VN" sz="2400" dirty="0"/>
              <a:t>PT:</a:t>
            </a:r>
            <a:r>
              <a:rPr lang="en-US" sz="2400" dirty="0"/>
              <a:t> 12.8”(12”) 		</a:t>
            </a:r>
            <a:r>
              <a:rPr lang="vi-VN" sz="2400" dirty="0"/>
              <a:t>aPTT:</a:t>
            </a:r>
            <a:r>
              <a:rPr lang="en-US" sz="2400" dirty="0"/>
              <a:t> 26.8”(30”) 		Fibrinogen</a:t>
            </a:r>
            <a:r>
              <a:rPr lang="vi-VN" sz="2400" dirty="0"/>
              <a:t>:</a:t>
            </a:r>
            <a:r>
              <a:rPr lang="en-US" sz="2400" dirty="0"/>
              <a:t> 2.23 g/L</a:t>
            </a:r>
          </a:p>
        </p:txBody>
      </p:sp>
    </p:spTree>
    <p:extLst>
      <p:ext uri="{BB962C8B-B14F-4D97-AF65-F5344CB8AC3E}">
        <p14:creationId xmlns:p14="http://schemas.microsoft.com/office/powerpoint/2010/main" val="1630368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59F64-A3F4-B64F-AE1F-DEF7264D7E4E}"/>
              </a:ext>
            </a:extLst>
          </p:cNvPr>
          <p:cNvSpPr>
            <a:spLocks noGrp="1"/>
          </p:cNvSpPr>
          <p:nvPr>
            <p:ph type="title"/>
          </p:nvPr>
        </p:nvSpPr>
        <p:spPr/>
        <p:txBody>
          <a:bodyPr/>
          <a:lstStyle/>
          <a:p>
            <a:pPr marL="571500" indent="-571500">
              <a:buFont typeface="Wingdings" pitchFamily="2" charset="2"/>
              <a:buChar char="Ø"/>
            </a:pPr>
            <a:r>
              <a:rPr lang="en-US" b="1">
                <a:solidFill>
                  <a:srgbClr val="FF0000"/>
                </a:solidFill>
              </a:rPr>
              <a:t>CA LÂM SÀNG</a:t>
            </a:r>
          </a:p>
        </p:txBody>
      </p:sp>
      <p:sp>
        <p:nvSpPr>
          <p:cNvPr id="3" name="Content Placeholder 2">
            <a:extLst>
              <a:ext uri="{FF2B5EF4-FFF2-40B4-BE49-F238E27FC236}">
                <a16:creationId xmlns:a16="http://schemas.microsoft.com/office/drawing/2014/main" id="{9039AEC2-FD36-D046-B6D8-68804D93D921}"/>
              </a:ext>
            </a:extLst>
          </p:cNvPr>
          <p:cNvSpPr>
            <a:spLocks noGrp="1"/>
          </p:cNvSpPr>
          <p:nvPr>
            <p:ph idx="1"/>
          </p:nvPr>
        </p:nvSpPr>
        <p:spPr/>
        <p:txBody>
          <a:bodyPr/>
          <a:lstStyle/>
          <a:p>
            <a:pPr marL="514350" indent="-514350" algn="just">
              <a:lnSpc>
                <a:spcPct val="150000"/>
              </a:lnSpc>
              <a:buFont typeface="+mj-lt"/>
              <a:buAutoNum type="arabicPeriod" startAt="11"/>
            </a:pPr>
            <a:r>
              <a:rPr lang="en-US" b="1">
                <a:solidFill>
                  <a:srgbClr val="FF0000"/>
                </a:solidFill>
              </a:rPr>
              <a:t>Biện luận kết quả xét nghiệm đã có.</a:t>
            </a:r>
          </a:p>
          <a:p>
            <a:pPr marL="514350" indent="-514350" algn="just">
              <a:lnSpc>
                <a:spcPct val="150000"/>
              </a:lnSpc>
              <a:buFont typeface="+mj-lt"/>
              <a:buAutoNum type="arabicPeriod" startAt="11"/>
            </a:pPr>
            <a:endParaRPr lang="en-US" b="1">
              <a:solidFill>
                <a:srgbClr val="0070C0"/>
              </a:solidFill>
            </a:endParaRPr>
          </a:p>
        </p:txBody>
      </p:sp>
    </p:spTree>
    <p:extLst>
      <p:ext uri="{BB962C8B-B14F-4D97-AF65-F5344CB8AC3E}">
        <p14:creationId xmlns:p14="http://schemas.microsoft.com/office/powerpoint/2010/main" val="15629758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59F64-A3F4-B64F-AE1F-DEF7264D7E4E}"/>
              </a:ext>
            </a:extLst>
          </p:cNvPr>
          <p:cNvSpPr>
            <a:spLocks noGrp="1"/>
          </p:cNvSpPr>
          <p:nvPr>
            <p:ph type="title"/>
          </p:nvPr>
        </p:nvSpPr>
        <p:spPr/>
        <p:txBody>
          <a:bodyPr/>
          <a:lstStyle/>
          <a:p>
            <a:pPr marL="571500" indent="-571500">
              <a:buFont typeface="Wingdings" pitchFamily="2" charset="2"/>
              <a:buChar char="Ø"/>
            </a:pPr>
            <a:r>
              <a:rPr lang="en-US" b="1">
                <a:solidFill>
                  <a:srgbClr val="FF0000"/>
                </a:solidFill>
              </a:rPr>
              <a:t>CA LÂM SÀNG</a:t>
            </a:r>
          </a:p>
        </p:txBody>
      </p:sp>
      <p:sp>
        <p:nvSpPr>
          <p:cNvPr id="3" name="Content Placeholder 2">
            <a:extLst>
              <a:ext uri="{FF2B5EF4-FFF2-40B4-BE49-F238E27FC236}">
                <a16:creationId xmlns:a16="http://schemas.microsoft.com/office/drawing/2014/main" id="{9039AEC2-FD36-D046-B6D8-68804D93D921}"/>
              </a:ext>
            </a:extLst>
          </p:cNvPr>
          <p:cNvSpPr>
            <a:spLocks noGrp="1"/>
          </p:cNvSpPr>
          <p:nvPr>
            <p:ph idx="1"/>
          </p:nvPr>
        </p:nvSpPr>
        <p:spPr/>
        <p:txBody>
          <a:bodyPr/>
          <a:lstStyle/>
          <a:p>
            <a:pPr marL="514350" indent="-514350" algn="just">
              <a:lnSpc>
                <a:spcPct val="150000"/>
              </a:lnSpc>
              <a:spcBef>
                <a:spcPts val="0"/>
              </a:spcBef>
              <a:buFont typeface="+mj-lt"/>
              <a:buAutoNum type="arabicPeriod" startAt="11"/>
            </a:pPr>
            <a:r>
              <a:rPr lang="en-US" b="1" dirty="0" err="1">
                <a:solidFill>
                  <a:srgbClr val="0070C0"/>
                </a:solidFill>
              </a:rPr>
              <a:t>Biện</a:t>
            </a:r>
            <a:r>
              <a:rPr lang="en-US" b="1" dirty="0">
                <a:solidFill>
                  <a:srgbClr val="0070C0"/>
                </a:solidFill>
              </a:rPr>
              <a:t> </a:t>
            </a:r>
            <a:r>
              <a:rPr lang="en-US" b="1" dirty="0" err="1">
                <a:solidFill>
                  <a:srgbClr val="0070C0"/>
                </a:solidFill>
              </a:rPr>
              <a:t>luận</a:t>
            </a:r>
            <a:r>
              <a:rPr lang="en-US" b="1" dirty="0">
                <a:solidFill>
                  <a:srgbClr val="0070C0"/>
                </a:solidFill>
              </a:rPr>
              <a:t> </a:t>
            </a:r>
            <a:r>
              <a:rPr lang="en-US" b="1" dirty="0" err="1">
                <a:solidFill>
                  <a:srgbClr val="0070C0"/>
                </a:solidFill>
              </a:rPr>
              <a:t>kết</a:t>
            </a:r>
            <a:r>
              <a:rPr lang="en-US" b="1" dirty="0">
                <a:solidFill>
                  <a:srgbClr val="0070C0"/>
                </a:solidFill>
              </a:rPr>
              <a:t> </a:t>
            </a:r>
            <a:r>
              <a:rPr lang="en-US" b="1" dirty="0" err="1">
                <a:solidFill>
                  <a:srgbClr val="0070C0"/>
                </a:solidFill>
              </a:rPr>
              <a:t>quả</a:t>
            </a:r>
            <a:r>
              <a:rPr lang="en-US" b="1" dirty="0">
                <a:solidFill>
                  <a:srgbClr val="0070C0"/>
                </a:solidFill>
              </a:rPr>
              <a:t> </a:t>
            </a:r>
            <a:r>
              <a:rPr lang="en-US" b="1" dirty="0" err="1">
                <a:solidFill>
                  <a:srgbClr val="0070C0"/>
                </a:solidFill>
              </a:rPr>
              <a:t>xét</a:t>
            </a:r>
            <a:r>
              <a:rPr lang="en-US" b="1" dirty="0">
                <a:solidFill>
                  <a:srgbClr val="0070C0"/>
                </a:solidFill>
              </a:rPr>
              <a:t> </a:t>
            </a:r>
            <a:r>
              <a:rPr lang="en-US" b="1" dirty="0" err="1">
                <a:solidFill>
                  <a:srgbClr val="0070C0"/>
                </a:solidFill>
              </a:rPr>
              <a:t>nghiệm</a:t>
            </a:r>
            <a:r>
              <a:rPr lang="en-US" b="1" dirty="0">
                <a:solidFill>
                  <a:srgbClr val="0070C0"/>
                </a:solidFill>
              </a:rPr>
              <a:t> </a:t>
            </a:r>
            <a:r>
              <a:rPr lang="en-US" b="1" dirty="0" err="1">
                <a:solidFill>
                  <a:srgbClr val="0070C0"/>
                </a:solidFill>
              </a:rPr>
              <a:t>đã</a:t>
            </a:r>
            <a:r>
              <a:rPr lang="en-US" b="1" dirty="0">
                <a:solidFill>
                  <a:srgbClr val="0070C0"/>
                </a:solidFill>
              </a:rPr>
              <a:t> </a:t>
            </a:r>
            <a:r>
              <a:rPr lang="en-US" b="1" dirty="0" err="1">
                <a:solidFill>
                  <a:srgbClr val="0070C0"/>
                </a:solidFill>
              </a:rPr>
              <a:t>có</a:t>
            </a:r>
            <a:r>
              <a:rPr lang="en-US" b="1">
                <a:solidFill>
                  <a:srgbClr val="0070C0"/>
                </a:solidFill>
              </a:rPr>
              <a:t>.</a:t>
            </a:r>
          </a:p>
          <a:p>
            <a:pPr marL="846138" indent="-306388" algn="just">
              <a:lnSpc>
                <a:spcPct val="150000"/>
              </a:lnSpc>
              <a:spcBef>
                <a:spcPts val="0"/>
              </a:spcBef>
              <a:buFont typeface="System Font Regular"/>
              <a:buChar char="-"/>
            </a:pPr>
            <a:r>
              <a:rPr lang="en-US"/>
              <a:t>Dòng</a:t>
            </a:r>
            <a:r>
              <a:rPr lang="en-US" dirty="0"/>
              <a:t> HC </a:t>
            </a:r>
            <a:r>
              <a:rPr lang="en-US" dirty="0" err="1"/>
              <a:t>và</a:t>
            </a:r>
            <a:r>
              <a:rPr lang="en-US" dirty="0"/>
              <a:t> BC </a:t>
            </a:r>
            <a:r>
              <a:rPr lang="en-US" dirty="0" err="1"/>
              <a:t>trong</a:t>
            </a:r>
            <a:r>
              <a:rPr lang="en-US" dirty="0"/>
              <a:t> </a:t>
            </a:r>
            <a:r>
              <a:rPr lang="en-US" dirty="0" err="1"/>
              <a:t>giới</a:t>
            </a:r>
            <a:r>
              <a:rPr lang="en-US" dirty="0"/>
              <a:t> </a:t>
            </a:r>
            <a:r>
              <a:rPr lang="en-US" dirty="0" err="1"/>
              <a:t>hạn</a:t>
            </a:r>
            <a:r>
              <a:rPr lang="en-US" dirty="0"/>
              <a:t> </a:t>
            </a:r>
            <a:r>
              <a:rPr lang="en-US" dirty="0" err="1"/>
              <a:t>bình</a:t>
            </a:r>
            <a:r>
              <a:rPr lang="en-US" dirty="0"/>
              <a:t> </a:t>
            </a:r>
            <a:r>
              <a:rPr lang="en-US" dirty="0" err="1"/>
              <a:t>thường</a:t>
            </a:r>
            <a:endParaRPr lang="en-US" dirty="0"/>
          </a:p>
          <a:p>
            <a:pPr marL="846138" indent="-306388" algn="just">
              <a:lnSpc>
                <a:spcPct val="150000"/>
              </a:lnSpc>
              <a:spcBef>
                <a:spcPts val="0"/>
              </a:spcBef>
              <a:buFont typeface="System Font Regular"/>
              <a:buChar char="-"/>
            </a:pPr>
            <a:r>
              <a:rPr lang="en-US" dirty="0" err="1"/>
              <a:t>Tiểu</a:t>
            </a:r>
            <a:r>
              <a:rPr lang="en-US" dirty="0"/>
              <a:t> </a:t>
            </a:r>
            <a:r>
              <a:rPr lang="en-US" dirty="0" err="1"/>
              <a:t>cầu</a:t>
            </a:r>
            <a:r>
              <a:rPr lang="en-US" dirty="0"/>
              <a:t> </a:t>
            </a:r>
            <a:r>
              <a:rPr lang="en-US" dirty="0" err="1"/>
              <a:t>giảm</a:t>
            </a:r>
          </a:p>
          <a:p>
            <a:pPr marL="846138" indent="-306388" algn="just">
              <a:lnSpc>
                <a:spcPct val="150000"/>
              </a:lnSpc>
              <a:spcBef>
                <a:spcPts val="0"/>
              </a:spcBef>
              <a:buFont typeface="System Font Regular"/>
              <a:buChar char="-"/>
            </a:pPr>
            <a:r>
              <a:rPr lang="en-US" dirty="0" err="1"/>
              <a:t>TS kéo dài</a:t>
            </a:r>
            <a:endParaRPr lang="en-US" dirty="0"/>
          </a:p>
          <a:p>
            <a:pPr marL="846138" indent="-306388" algn="just">
              <a:lnSpc>
                <a:spcPct val="150000"/>
              </a:lnSpc>
              <a:spcBef>
                <a:spcPts val="0"/>
              </a:spcBef>
              <a:buFont typeface="System Font Regular"/>
              <a:buChar char="-"/>
            </a:pPr>
            <a:r>
              <a:rPr lang="en-US" dirty="0"/>
              <a:t> PT, aPTT, Fibrinogen </a:t>
            </a:r>
            <a:r>
              <a:rPr lang="en-US" dirty="0" err="1"/>
              <a:t>trong</a:t>
            </a:r>
            <a:r>
              <a:rPr lang="en-US" dirty="0"/>
              <a:t> </a:t>
            </a:r>
            <a:r>
              <a:rPr lang="en-US" dirty="0" err="1"/>
              <a:t>giới</a:t>
            </a:r>
            <a:r>
              <a:rPr lang="en-US" dirty="0"/>
              <a:t> </a:t>
            </a:r>
            <a:r>
              <a:rPr lang="en-US" dirty="0" err="1"/>
              <a:t>hạn</a:t>
            </a:r>
            <a:r>
              <a:rPr lang="en-US" dirty="0"/>
              <a:t> </a:t>
            </a:r>
            <a:r>
              <a:rPr lang="en-US" dirty="0" err="1"/>
              <a:t>bình</a:t>
            </a:r>
            <a:r>
              <a:rPr lang="en-US" dirty="0"/>
              <a:t> </a:t>
            </a:r>
            <a:r>
              <a:rPr lang="en-US" dirty="0" err="1"/>
              <a:t>thường</a:t>
            </a:r>
            <a:endParaRPr lang="en-US" dirty="0"/>
          </a:p>
        </p:txBody>
      </p:sp>
    </p:spTree>
    <p:extLst>
      <p:ext uri="{BB962C8B-B14F-4D97-AF65-F5344CB8AC3E}">
        <p14:creationId xmlns:p14="http://schemas.microsoft.com/office/powerpoint/2010/main" val="12790547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59F64-A3F4-B64F-AE1F-DEF7264D7E4E}"/>
              </a:ext>
            </a:extLst>
          </p:cNvPr>
          <p:cNvSpPr>
            <a:spLocks noGrp="1"/>
          </p:cNvSpPr>
          <p:nvPr>
            <p:ph type="title"/>
          </p:nvPr>
        </p:nvSpPr>
        <p:spPr/>
        <p:txBody>
          <a:bodyPr/>
          <a:lstStyle/>
          <a:p>
            <a:pPr marL="571500" indent="-571500">
              <a:buFont typeface="Wingdings" pitchFamily="2" charset="2"/>
              <a:buChar char="Ø"/>
            </a:pPr>
            <a:r>
              <a:rPr lang="en-US" b="1">
                <a:solidFill>
                  <a:srgbClr val="FF0000"/>
                </a:solidFill>
              </a:rPr>
              <a:t>CA LÂM SÀNG</a:t>
            </a:r>
          </a:p>
        </p:txBody>
      </p:sp>
      <p:sp>
        <p:nvSpPr>
          <p:cNvPr id="3" name="Content Placeholder 2">
            <a:extLst>
              <a:ext uri="{FF2B5EF4-FFF2-40B4-BE49-F238E27FC236}">
                <a16:creationId xmlns:a16="http://schemas.microsoft.com/office/drawing/2014/main" id="{9039AEC2-FD36-D046-B6D8-68804D93D921}"/>
              </a:ext>
            </a:extLst>
          </p:cNvPr>
          <p:cNvSpPr>
            <a:spLocks noGrp="1"/>
          </p:cNvSpPr>
          <p:nvPr>
            <p:ph idx="1"/>
          </p:nvPr>
        </p:nvSpPr>
        <p:spPr/>
        <p:txBody>
          <a:bodyPr/>
          <a:lstStyle/>
          <a:p>
            <a:pPr marL="514350" indent="-514350" algn="just">
              <a:lnSpc>
                <a:spcPct val="150000"/>
              </a:lnSpc>
              <a:buFont typeface="+mj-lt"/>
              <a:buAutoNum type="arabicPeriod" startAt="12"/>
            </a:pPr>
            <a:r>
              <a:rPr lang="en-US" b="1">
                <a:solidFill>
                  <a:srgbClr val="FF0000"/>
                </a:solidFill>
              </a:rPr>
              <a:t>Nêu các nguyên nhân gây ra tình trạng trên.</a:t>
            </a:r>
          </a:p>
          <a:p>
            <a:pPr marL="514350" indent="-514350" algn="just">
              <a:lnSpc>
                <a:spcPct val="150000"/>
              </a:lnSpc>
              <a:buFont typeface="+mj-lt"/>
              <a:buAutoNum type="arabicPeriod" startAt="12"/>
            </a:pPr>
            <a:endParaRPr lang="en-US" b="1">
              <a:solidFill>
                <a:srgbClr val="0070C0"/>
              </a:solidFill>
            </a:endParaRPr>
          </a:p>
        </p:txBody>
      </p:sp>
    </p:spTree>
    <p:extLst>
      <p:ext uri="{BB962C8B-B14F-4D97-AF65-F5344CB8AC3E}">
        <p14:creationId xmlns:p14="http://schemas.microsoft.com/office/powerpoint/2010/main" val="1251168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59F64-A3F4-B64F-AE1F-DEF7264D7E4E}"/>
              </a:ext>
            </a:extLst>
          </p:cNvPr>
          <p:cNvSpPr>
            <a:spLocks noGrp="1"/>
          </p:cNvSpPr>
          <p:nvPr>
            <p:ph type="title"/>
          </p:nvPr>
        </p:nvSpPr>
        <p:spPr/>
        <p:txBody>
          <a:bodyPr/>
          <a:lstStyle/>
          <a:p>
            <a:pPr marL="571500" indent="-571500">
              <a:buFont typeface="Wingdings" pitchFamily="2" charset="2"/>
              <a:buChar char="Ø"/>
            </a:pPr>
            <a:r>
              <a:rPr lang="en-US" b="1">
                <a:solidFill>
                  <a:srgbClr val="FF0000"/>
                </a:solidFill>
              </a:rPr>
              <a:t>CA LÂM SÀNG</a:t>
            </a:r>
          </a:p>
        </p:txBody>
      </p:sp>
      <p:sp>
        <p:nvSpPr>
          <p:cNvPr id="3" name="Content Placeholder 2">
            <a:extLst>
              <a:ext uri="{FF2B5EF4-FFF2-40B4-BE49-F238E27FC236}">
                <a16:creationId xmlns:a16="http://schemas.microsoft.com/office/drawing/2014/main" id="{9039AEC2-FD36-D046-B6D8-68804D93D921}"/>
              </a:ext>
            </a:extLst>
          </p:cNvPr>
          <p:cNvSpPr>
            <a:spLocks noGrp="1"/>
          </p:cNvSpPr>
          <p:nvPr>
            <p:ph idx="1"/>
          </p:nvPr>
        </p:nvSpPr>
        <p:spPr>
          <a:xfrm>
            <a:off x="838200" y="1825625"/>
            <a:ext cx="10739284" cy="4351338"/>
          </a:xfrm>
        </p:spPr>
        <p:txBody>
          <a:bodyPr>
            <a:normAutofit fontScale="85000" lnSpcReduction="20000"/>
          </a:bodyPr>
          <a:lstStyle/>
          <a:p>
            <a:pPr marL="514350" indent="-514350" algn="just">
              <a:lnSpc>
                <a:spcPct val="150000"/>
              </a:lnSpc>
              <a:spcBef>
                <a:spcPts val="0"/>
              </a:spcBef>
              <a:buFont typeface="+mj-lt"/>
              <a:buAutoNum type="arabicPeriod" startAt="12"/>
            </a:pPr>
            <a:r>
              <a:rPr lang="en-US" b="1">
                <a:solidFill>
                  <a:srgbClr val="0070C0"/>
                </a:solidFill>
              </a:rPr>
              <a:t>Các nguyên nhân gây ra tình trạng giảm số lượng TC:</a:t>
            </a:r>
          </a:p>
          <a:p>
            <a:pPr marL="846138" indent="-306388" algn="just">
              <a:lnSpc>
                <a:spcPct val="150000"/>
              </a:lnSpc>
              <a:spcBef>
                <a:spcPts val="0"/>
              </a:spcBef>
              <a:buFont typeface="System Font Regular"/>
              <a:buChar char="-"/>
            </a:pPr>
            <a:r>
              <a:rPr lang="en-US"/>
              <a:t>Nguyên nhân trung ương:</a:t>
            </a:r>
          </a:p>
          <a:p>
            <a:pPr marL="1211263" indent="-365125" algn="just">
              <a:lnSpc>
                <a:spcPct val="150000"/>
              </a:lnSpc>
              <a:spcBef>
                <a:spcPts val="0"/>
              </a:spcBef>
              <a:buFont typeface="System Font Regular"/>
              <a:buChar char="+"/>
            </a:pPr>
            <a:r>
              <a:rPr lang="en-US" sz="2400"/>
              <a:t>Suy tuỷ</a:t>
            </a:r>
          </a:p>
          <a:p>
            <a:pPr marL="1211263" indent="-365125" algn="just">
              <a:lnSpc>
                <a:spcPct val="150000"/>
              </a:lnSpc>
              <a:spcBef>
                <a:spcPts val="0"/>
              </a:spcBef>
              <a:buFont typeface="System Font Regular"/>
              <a:buChar char="+"/>
            </a:pPr>
            <a:r>
              <a:rPr lang="en-US" sz="2400"/>
              <a:t>Bệnh lý ác tính tại tuỷ: AML, ALL, CLL, </a:t>
            </a:r>
          </a:p>
          <a:p>
            <a:pPr marL="1211263" indent="-365125" algn="just">
              <a:lnSpc>
                <a:spcPct val="150000"/>
              </a:lnSpc>
              <a:spcBef>
                <a:spcPts val="0"/>
              </a:spcBef>
              <a:buFont typeface="System Font Regular"/>
              <a:buChar char="+"/>
            </a:pPr>
            <a:r>
              <a:rPr lang="en-US" sz="2400"/>
              <a:t>Bệnh lý ác tính di căn/xâm lấn tuỷ xương</a:t>
            </a:r>
          </a:p>
          <a:p>
            <a:pPr marL="846138" indent="-306388" algn="just">
              <a:lnSpc>
                <a:spcPct val="150000"/>
              </a:lnSpc>
              <a:spcBef>
                <a:spcPts val="0"/>
              </a:spcBef>
              <a:buFont typeface="System Font Regular"/>
              <a:buChar char="-"/>
            </a:pPr>
            <a:r>
              <a:rPr lang="en-US"/>
              <a:t>Nguyên nhân ngoại biên:</a:t>
            </a:r>
          </a:p>
          <a:p>
            <a:pPr marL="1211263" indent="-365125" algn="just">
              <a:lnSpc>
                <a:spcPct val="150000"/>
              </a:lnSpc>
              <a:spcBef>
                <a:spcPts val="0"/>
              </a:spcBef>
              <a:buFont typeface="System Font Regular"/>
              <a:buChar char="+"/>
            </a:pPr>
            <a:r>
              <a:rPr lang="en-US" sz="2400"/>
              <a:t>Do tăng tiêu thụ: DIC</a:t>
            </a:r>
          </a:p>
          <a:p>
            <a:pPr marL="1211263" indent="-365125" algn="just">
              <a:lnSpc>
                <a:spcPct val="150000"/>
              </a:lnSpc>
              <a:spcBef>
                <a:spcPts val="0"/>
              </a:spcBef>
              <a:buFont typeface="System Font Regular"/>
              <a:buChar char="+"/>
            </a:pPr>
            <a:r>
              <a:rPr lang="en-US" sz="2400"/>
              <a:t>Do tăng phá huỷ trong bệnh lý miễn dịch: lupus, ITP, viêm giáp tự miễn…</a:t>
            </a:r>
          </a:p>
          <a:p>
            <a:pPr marL="1211263" indent="-365125" algn="just">
              <a:lnSpc>
                <a:spcPct val="150000"/>
              </a:lnSpc>
              <a:spcBef>
                <a:spcPts val="0"/>
              </a:spcBef>
              <a:buFont typeface="System Font Regular"/>
              <a:buChar char="+"/>
            </a:pPr>
            <a:r>
              <a:rPr lang="en-US" sz="2400"/>
              <a:t>Do nhiễm trùng, nhiễm siêu vi: HBV, HCV, HIV…</a:t>
            </a:r>
          </a:p>
          <a:p>
            <a:pPr marL="1211263" indent="-365125" algn="just">
              <a:lnSpc>
                <a:spcPct val="150000"/>
              </a:lnSpc>
              <a:spcBef>
                <a:spcPts val="0"/>
              </a:spcBef>
              <a:buFont typeface="System Font Regular"/>
              <a:buChar char="+"/>
            </a:pPr>
            <a:r>
              <a:rPr lang="en-US" sz="2400"/>
              <a:t>Do thuốc: quinidine, heparine, peniciline…</a:t>
            </a:r>
          </a:p>
        </p:txBody>
      </p:sp>
    </p:spTree>
    <p:extLst>
      <p:ext uri="{BB962C8B-B14F-4D97-AF65-F5344CB8AC3E}">
        <p14:creationId xmlns:p14="http://schemas.microsoft.com/office/powerpoint/2010/main" val="19175327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59F64-A3F4-B64F-AE1F-DEF7264D7E4E}"/>
              </a:ext>
            </a:extLst>
          </p:cNvPr>
          <p:cNvSpPr>
            <a:spLocks noGrp="1"/>
          </p:cNvSpPr>
          <p:nvPr>
            <p:ph type="title"/>
          </p:nvPr>
        </p:nvSpPr>
        <p:spPr/>
        <p:txBody>
          <a:bodyPr/>
          <a:lstStyle/>
          <a:p>
            <a:pPr marL="571500" indent="-571500">
              <a:buFont typeface="Wingdings" pitchFamily="2" charset="2"/>
              <a:buChar char="Ø"/>
            </a:pPr>
            <a:r>
              <a:rPr lang="en-US" b="1">
                <a:solidFill>
                  <a:srgbClr val="FF0000"/>
                </a:solidFill>
              </a:rPr>
              <a:t>CA LÂM SÀNG</a:t>
            </a:r>
          </a:p>
        </p:txBody>
      </p:sp>
      <p:sp>
        <p:nvSpPr>
          <p:cNvPr id="3" name="Content Placeholder 2">
            <a:extLst>
              <a:ext uri="{FF2B5EF4-FFF2-40B4-BE49-F238E27FC236}">
                <a16:creationId xmlns:a16="http://schemas.microsoft.com/office/drawing/2014/main" id="{9039AEC2-FD36-D046-B6D8-68804D93D921}"/>
              </a:ext>
            </a:extLst>
          </p:cNvPr>
          <p:cNvSpPr>
            <a:spLocks noGrp="1"/>
          </p:cNvSpPr>
          <p:nvPr>
            <p:ph idx="1"/>
          </p:nvPr>
        </p:nvSpPr>
        <p:spPr/>
        <p:txBody>
          <a:bodyPr/>
          <a:lstStyle/>
          <a:p>
            <a:pPr marL="514350" indent="-514350" algn="just">
              <a:lnSpc>
                <a:spcPct val="150000"/>
              </a:lnSpc>
              <a:buFont typeface="+mj-lt"/>
              <a:buAutoNum type="arabicPeriod" startAt="13"/>
            </a:pPr>
            <a:r>
              <a:rPr lang="en-US" b="1">
                <a:solidFill>
                  <a:srgbClr val="FF0000"/>
                </a:solidFill>
              </a:rPr>
              <a:t>Đề nghị thêm các cận lâm sàng cần thiết để đưa ra chẩn đoán xác định cho BN</a:t>
            </a:r>
          </a:p>
          <a:p>
            <a:pPr marL="514350" indent="-514350" algn="just">
              <a:lnSpc>
                <a:spcPct val="150000"/>
              </a:lnSpc>
              <a:buFont typeface="+mj-lt"/>
              <a:buAutoNum type="arabicPeriod" startAt="13"/>
            </a:pPr>
            <a:endParaRPr lang="en-US" b="1">
              <a:solidFill>
                <a:srgbClr val="0070C0"/>
              </a:solidFill>
            </a:endParaRPr>
          </a:p>
        </p:txBody>
      </p:sp>
    </p:spTree>
    <p:extLst>
      <p:ext uri="{BB962C8B-B14F-4D97-AF65-F5344CB8AC3E}">
        <p14:creationId xmlns:p14="http://schemas.microsoft.com/office/powerpoint/2010/main" val="273958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59F64-A3F4-B64F-AE1F-DEF7264D7E4E}"/>
              </a:ext>
            </a:extLst>
          </p:cNvPr>
          <p:cNvSpPr>
            <a:spLocks noGrp="1"/>
          </p:cNvSpPr>
          <p:nvPr>
            <p:ph type="title"/>
          </p:nvPr>
        </p:nvSpPr>
        <p:spPr/>
        <p:txBody>
          <a:bodyPr/>
          <a:lstStyle/>
          <a:p>
            <a:pPr marL="571500" indent="-571500">
              <a:buFont typeface="Wingdings" pitchFamily="2" charset="2"/>
              <a:buChar char="Ø"/>
            </a:pPr>
            <a:r>
              <a:rPr lang="en-US" b="1">
                <a:solidFill>
                  <a:srgbClr val="FF0000"/>
                </a:solidFill>
              </a:rPr>
              <a:t>CA LÂM SÀNG</a:t>
            </a:r>
          </a:p>
        </p:txBody>
      </p:sp>
      <p:sp>
        <p:nvSpPr>
          <p:cNvPr id="3" name="Content Placeholder 2">
            <a:extLst>
              <a:ext uri="{FF2B5EF4-FFF2-40B4-BE49-F238E27FC236}">
                <a16:creationId xmlns:a16="http://schemas.microsoft.com/office/drawing/2014/main" id="{9039AEC2-FD36-D046-B6D8-68804D93D921}"/>
              </a:ext>
            </a:extLst>
          </p:cNvPr>
          <p:cNvSpPr>
            <a:spLocks noGrp="1"/>
          </p:cNvSpPr>
          <p:nvPr>
            <p:ph idx="1"/>
          </p:nvPr>
        </p:nvSpPr>
        <p:spPr>
          <a:xfrm>
            <a:off x="838200" y="1825625"/>
            <a:ext cx="10515600" cy="4351338"/>
          </a:xfrm>
        </p:spPr>
        <p:txBody>
          <a:bodyPr>
            <a:normAutofit/>
          </a:bodyPr>
          <a:lstStyle/>
          <a:p>
            <a:pPr marL="514350" indent="-514350" algn="just">
              <a:lnSpc>
                <a:spcPct val="150000"/>
              </a:lnSpc>
              <a:spcBef>
                <a:spcPts val="0"/>
              </a:spcBef>
              <a:buFont typeface="+mj-lt"/>
              <a:buAutoNum type="arabicPeriod" startAt="13"/>
            </a:pPr>
            <a:r>
              <a:rPr lang="en-US" b="1" dirty="0" err="1">
                <a:solidFill>
                  <a:srgbClr val="0070C0"/>
                </a:solidFill>
              </a:rPr>
              <a:t>Các</a:t>
            </a:r>
            <a:r>
              <a:rPr lang="en-US" b="1" dirty="0">
                <a:solidFill>
                  <a:srgbClr val="0070C0"/>
                </a:solidFill>
              </a:rPr>
              <a:t> </a:t>
            </a:r>
            <a:r>
              <a:rPr lang="en-US" b="1" dirty="0" err="1">
                <a:solidFill>
                  <a:srgbClr val="0070C0"/>
                </a:solidFill>
              </a:rPr>
              <a:t>cận</a:t>
            </a:r>
            <a:r>
              <a:rPr lang="en-US" b="1" dirty="0">
                <a:solidFill>
                  <a:srgbClr val="0070C0"/>
                </a:solidFill>
              </a:rPr>
              <a:t> </a:t>
            </a:r>
            <a:r>
              <a:rPr lang="en-US" b="1" dirty="0" err="1">
                <a:solidFill>
                  <a:srgbClr val="0070C0"/>
                </a:solidFill>
              </a:rPr>
              <a:t>lâm</a:t>
            </a:r>
            <a:r>
              <a:rPr lang="en-US" b="1" dirty="0">
                <a:solidFill>
                  <a:srgbClr val="0070C0"/>
                </a:solidFill>
              </a:rPr>
              <a:t> </a:t>
            </a:r>
            <a:r>
              <a:rPr lang="en-US" b="1" dirty="0" err="1">
                <a:solidFill>
                  <a:srgbClr val="0070C0"/>
                </a:solidFill>
              </a:rPr>
              <a:t>sàng</a:t>
            </a:r>
            <a:r>
              <a:rPr lang="en-US" b="1" dirty="0">
                <a:solidFill>
                  <a:srgbClr val="0070C0"/>
                </a:solidFill>
              </a:rPr>
              <a:t> </a:t>
            </a:r>
            <a:r>
              <a:rPr lang="en-US" b="1" dirty="0" err="1">
                <a:solidFill>
                  <a:srgbClr val="0070C0"/>
                </a:solidFill>
              </a:rPr>
              <a:t>đề</a:t>
            </a:r>
            <a:r>
              <a:rPr lang="en-US" b="1" dirty="0">
                <a:solidFill>
                  <a:srgbClr val="0070C0"/>
                </a:solidFill>
              </a:rPr>
              <a:t> </a:t>
            </a:r>
            <a:r>
              <a:rPr lang="en-US" b="1" dirty="0" err="1">
                <a:solidFill>
                  <a:srgbClr val="0070C0"/>
                </a:solidFill>
              </a:rPr>
              <a:t>nghị</a:t>
            </a:r>
            <a:r>
              <a:rPr lang="en-US" b="1" dirty="0">
                <a:solidFill>
                  <a:srgbClr val="0070C0"/>
                </a:solidFill>
              </a:rPr>
              <a:t> </a:t>
            </a:r>
            <a:r>
              <a:rPr lang="en-US" b="1" dirty="0" err="1">
                <a:solidFill>
                  <a:srgbClr val="0070C0"/>
                </a:solidFill>
              </a:rPr>
              <a:t>thêm</a:t>
            </a:r>
            <a:r>
              <a:rPr lang="en-US" b="1" dirty="0">
                <a:solidFill>
                  <a:srgbClr val="0070C0"/>
                </a:solidFill>
              </a:rPr>
              <a:t>:</a:t>
            </a:r>
          </a:p>
          <a:p>
            <a:pPr marL="889000" indent="-393700" algn="just">
              <a:lnSpc>
                <a:spcPct val="150000"/>
              </a:lnSpc>
              <a:spcBef>
                <a:spcPts val="0"/>
              </a:spcBef>
              <a:buFont typeface="System Font Regular"/>
              <a:buChar char="-"/>
            </a:pPr>
            <a:r>
              <a:rPr lang="en-US" dirty="0" err="1"/>
              <a:t>Tuỷ</a:t>
            </a:r>
            <a:r>
              <a:rPr lang="en-US" dirty="0"/>
              <a:t> </a:t>
            </a:r>
            <a:r>
              <a:rPr lang="en-US" dirty="0" err="1"/>
              <a:t>đồ</a:t>
            </a:r>
            <a:endParaRPr lang="en-US" dirty="0"/>
          </a:p>
          <a:p>
            <a:pPr marL="889000" indent="-393700" algn="just">
              <a:lnSpc>
                <a:spcPct val="150000"/>
              </a:lnSpc>
              <a:spcBef>
                <a:spcPts val="0"/>
              </a:spcBef>
              <a:buFont typeface="System Font Regular"/>
              <a:buChar char="-"/>
            </a:pPr>
            <a:r>
              <a:rPr lang="en-US" dirty="0" err="1"/>
              <a:t>Bilan</a:t>
            </a:r>
            <a:r>
              <a:rPr lang="en-US" dirty="0"/>
              <a:t> </a:t>
            </a:r>
            <a:r>
              <a:rPr lang="en-US" dirty="0" err="1"/>
              <a:t>miễn</a:t>
            </a:r>
            <a:r>
              <a:rPr lang="en-US" dirty="0"/>
              <a:t> </a:t>
            </a:r>
            <a:r>
              <a:rPr lang="en-US" dirty="0" err="1"/>
              <a:t>dịch</a:t>
            </a:r>
            <a:r>
              <a:rPr lang="en-US" dirty="0"/>
              <a:t>: ANA, anti DsDNA, FT3, FT4, TSH</a:t>
            </a:r>
          </a:p>
          <a:p>
            <a:pPr marL="889000" indent="-393700" algn="just">
              <a:lnSpc>
                <a:spcPct val="150000"/>
              </a:lnSpc>
              <a:spcBef>
                <a:spcPts val="0"/>
              </a:spcBef>
              <a:buFont typeface="System Font Regular"/>
              <a:buChar char="-"/>
            </a:pPr>
            <a:r>
              <a:rPr lang="en-US" dirty="0" err="1"/>
              <a:t>Các</a:t>
            </a:r>
            <a:r>
              <a:rPr lang="en-US" dirty="0"/>
              <a:t> XN </a:t>
            </a:r>
            <a:r>
              <a:rPr lang="en-US" dirty="0" err="1"/>
              <a:t>khác</a:t>
            </a:r>
            <a:r>
              <a:rPr lang="en-US" dirty="0"/>
              <a:t>: HP test IgM-IgG, HBsAg, anti HCV, HIV</a:t>
            </a:r>
          </a:p>
          <a:p>
            <a:pPr marL="889000" indent="-393700" algn="just">
              <a:lnSpc>
                <a:spcPct val="150000"/>
              </a:lnSpc>
              <a:spcBef>
                <a:spcPts val="0"/>
              </a:spcBef>
              <a:buFont typeface="System Font Regular"/>
              <a:buChar char="-"/>
            </a:pPr>
            <a:r>
              <a:rPr lang="en-US" dirty="0" err="1"/>
              <a:t>Chẩn</a:t>
            </a:r>
            <a:r>
              <a:rPr lang="en-US" dirty="0"/>
              <a:t> </a:t>
            </a:r>
            <a:r>
              <a:rPr lang="en-US" dirty="0" err="1"/>
              <a:t>đoán</a:t>
            </a:r>
            <a:r>
              <a:rPr lang="en-US" dirty="0"/>
              <a:t> </a:t>
            </a:r>
            <a:r>
              <a:rPr lang="en-US" dirty="0" err="1"/>
              <a:t>hình</a:t>
            </a:r>
            <a:r>
              <a:rPr lang="en-US" dirty="0"/>
              <a:t> </a:t>
            </a:r>
            <a:r>
              <a:rPr lang="en-US" dirty="0" err="1"/>
              <a:t>ảnh</a:t>
            </a:r>
            <a:r>
              <a:rPr lang="en-US" dirty="0"/>
              <a:t>: </a:t>
            </a:r>
            <a:r>
              <a:rPr lang="en-US" dirty="0" err="1"/>
              <a:t>siêu</a:t>
            </a:r>
            <a:r>
              <a:rPr lang="en-US" dirty="0"/>
              <a:t> </a:t>
            </a:r>
            <a:r>
              <a:rPr lang="en-US" dirty="0" err="1"/>
              <a:t>âm</a:t>
            </a:r>
            <a:r>
              <a:rPr lang="en-US" dirty="0"/>
              <a:t> </a:t>
            </a:r>
            <a:r>
              <a:rPr lang="en-US" dirty="0" err="1"/>
              <a:t>bụng-tim</a:t>
            </a:r>
            <a:r>
              <a:rPr lang="en-US" dirty="0"/>
              <a:t>, ECG, XQ </a:t>
            </a:r>
            <a:r>
              <a:rPr lang="en-US" dirty="0" err="1"/>
              <a:t>ngực</a:t>
            </a:r>
            <a:endParaRPr lang="en-US" dirty="0"/>
          </a:p>
          <a:p>
            <a:pPr marL="889000" indent="-393700" algn="just">
              <a:lnSpc>
                <a:spcPct val="150000"/>
              </a:lnSpc>
              <a:spcBef>
                <a:spcPts val="0"/>
              </a:spcBef>
              <a:buFont typeface="System Font Regular"/>
              <a:buChar char="-"/>
            </a:pPr>
            <a:r>
              <a:rPr lang="en-US" dirty="0" err="1"/>
              <a:t>Tổng</a:t>
            </a:r>
            <a:r>
              <a:rPr lang="en-US" dirty="0"/>
              <a:t> </a:t>
            </a:r>
            <a:r>
              <a:rPr lang="en-US" dirty="0" err="1"/>
              <a:t>phân</a:t>
            </a:r>
            <a:r>
              <a:rPr lang="en-US" dirty="0"/>
              <a:t> </a:t>
            </a:r>
            <a:r>
              <a:rPr lang="en-US" dirty="0" err="1"/>
              <a:t>tích</a:t>
            </a:r>
            <a:r>
              <a:rPr lang="en-US" dirty="0"/>
              <a:t> </a:t>
            </a:r>
            <a:r>
              <a:rPr lang="en-US" dirty="0" err="1"/>
              <a:t>nước</a:t>
            </a:r>
            <a:r>
              <a:rPr lang="en-US" dirty="0"/>
              <a:t> </a:t>
            </a:r>
            <a:r>
              <a:rPr lang="en-US" dirty="0" err="1"/>
              <a:t>tiểu</a:t>
            </a:r>
            <a:endParaRPr lang="en-US" dirty="0"/>
          </a:p>
        </p:txBody>
      </p:sp>
    </p:spTree>
    <p:extLst>
      <p:ext uri="{BB962C8B-B14F-4D97-AF65-F5344CB8AC3E}">
        <p14:creationId xmlns:p14="http://schemas.microsoft.com/office/powerpoint/2010/main" val="38934310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59F64-A3F4-B64F-AE1F-DEF7264D7E4E}"/>
              </a:ext>
            </a:extLst>
          </p:cNvPr>
          <p:cNvSpPr>
            <a:spLocks noGrp="1"/>
          </p:cNvSpPr>
          <p:nvPr>
            <p:ph type="title"/>
          </p:nvPr>
        </p:nvSpPr>
        <p:spPr/>
        <p:txBody>
          <a:bodyPr/>
          <a:lstStyle/>
          <a:p>
            <a:pPr marL="571500" indent="-571500">
              <a:buFont typeface="Wingdings" pitchFamily="2" charset="2"/>
              <a:buChar char="Ø"/>
            </a:pPr>
            <a:r>
              <a:rPr lang="en-US" b="1">
                <a:solidFill>
                  <a:srgbClr val="FF0000"/>
                </a:solidFill>
              </a:rPr>
              <a:t>CA LÂM SÀNG</a:t>
            </a:r>
          </a:p>
        </p:txBody>
      </p:sp>
      <p:sp>
        <p:nvSpPr>
          <p:cNvPr id="3" name="Content Placeholder 2">
            <a:extLst>
              <a:ext uri="{FF2B5EF4-FFF2-40B4-BE49-F238E27FC236}">
                <a16:creationId xmlns:a16="http://schemas.microsoft.com/office/drawing/2014/main" id="{9039AEC2-FD36-D046-B6D8-68804D93D921}"/>
              </a:ext>
            </a:extLst>
          </p:cNvPr>
          <p:cNvSpPr>
            <a:spLocks noGrp="1"/>
          </p:cNvSpPr>
          <p:nvPr>
            <p:ph idx="1"/>
          </p:nvPr>
        </p:nvSpPr>
        <p:spPr>
          <a:xfrm>
            <a:off x="838200" y="1825624"/>
            <a:ext cx="10515600" cy="4870143"/>
          </a:xfrm>
        </p:spPr>
        <p:txBody>
          <a:bodyPr>
            <a:normAutofit fontScale="62500" lnSpcReduction="20000"/>
          </a:bodyPr>
          <a:lstStyle/>
          <a:p>
            <a:pPr marL="857250" indent="-857250">
              <a:lnSpc>
                <a:spcPct val="170000"/>
              </a:lnSpc>
              <a:spcBef>
                <a:spcPts val="0"/>
              </a:spcBef>
              <a:buFont typeface="+mj-lt"/>
              <a:buAutoNum type="romanUcPeriod" startAt="6"/>
            </a:pPr>
            <a:r>
              <a:rPr lang="en-US" sz="3800" b="1">
                <a:solidFill>
                  <a:srgbClr val="00B050"/>
                </a:solidFill>
              </a:rPr>
              <a:t>Sau khi xem kết quả XN công thức máu và đông máu toàn bộ:</a:t>
            </a:r>
          </a:p>
          <a:p>
            <a:pPr marL="495300" lvl="0" indent="350838" algn="just">
              <a:lnSpc>
                <a:spcPct val="170000"/>
              </a:lnSpc>
              <a:spcBef>
                <a:spcPts val="0"/>
              </a:spcBef>
              <a:buFont typeface="System Font Regular"/>
              <a:buChar char="-"/>
              <a:tabLst>
                <a:tab pos="831850" algn="l"/>
              </a:tabLst>
            </a:pPr>
            <a:r>
              <a:rPr lang="en-US" sz="3200"/>
              <a:t>BS đề nghị thực hiện thêm các XN để chẩn đoán xác định bệnh.</a:t>
            </a:r>
          </a:p>
          <a:p>
            <a:pPr marL="495300" lvl="0" indent="350838" algn="just">
              <a:lnSpc>
                <a:spcPct val="170000"/>
              </a:lnSpc>
              <a:spcBef>
                <a:spcPts val="0"/>
              </a:spcBef>
              <a:buFont typeface="System Font Regular"/>
              <a:buChar char="-"/>
              <a:tabLst>
                <a:tab pos="831850" algn="l"/>
              </a:tabLst>
            </a:pPr>
            <a:r>
              <a:rPr lang="en-US" sz="3200"/>
              <a:t>Kết quả:</a:t>
            </a:r>
          </a:p>
          <a:p>
            <a:pPr marL="1166813" indent="-320675">
              <a:lnSpc>
                <a:spcPct val="170000"/>
              </a:lnSpc>
              <a:spcBef>
                <a:spcPts val="0"/>
              </a:spcBef>
              <a:buFont typeface="System Font Regular"/>
              <a:buChar char="+"/>
            </a:pPr>
            <a:r>
              <a:rPr lang="vi-VN" sz="2900"/>
              <a:t>T</a:t>
            </a:r>
            <a:r>
              <a:rPr lang="en-US" sz="2900"/>
              <a:t>ủy đồ: Tủy khá, mẫu tiểu cầu tăng, khoảng 80 mẫu tiểu cầu trên lam, đầy đủ các giai đoạn. Dòng hồng cầu và bạch cầu trong giới hạn bình thường, không thấy tế bào lạ.</a:t>
            </a:r>
          </a:p>
          <a:p>
            <a:pPr marL="1166813" indent="-320675">
              <a:lnSpc>
                <a:spcPct val="170000"/>
              </a:lnSpc>
              <a:spcBef>
                <a:spcPts val="0"/>
              </a:spcBef>
              <a:buFont typeface="System Font Regular"/>
              <a:buChar char="+"/>
            </a:pPr>
            <a:r>
              <a:rPr lang="en-US" sz="2900"/>
              <a:t>ANA</a:t>
            </a:r>
            <a:r>
              <a:rPr lang="vi-VN" sz="2900"/>
              <a:t>:</a:t>
            </a:r>
            <a:r>
              <a:rPr lang="en-US" sz="2900"/>
              <a:t> (-)		Anti DsDNA</a:t>
            </a:r>
            <a:r>
              <a:rPr lang="vi-VN" sz="2900"/>
              <a:t>:</a:t>
            </a:r>
            <a:r>
              <a:rPr lang="en-US" sz="2900"/>
              <a:t> (-)</a:t>
            </a:r>
          </a:p>
          <a:p>
            <a:pPr marL="1166813" indent="-320675">
              <a:lnSpc>
                <a:spcPct val="170000"/>
              </a:lnSpc>
              <a:spcBef>
                <a:spcPts val="0"/>
              </a:spcBef>
              <a:buFont typeface="System Font Regular"/>
              <a:buChar char="+"/>
            </a:pPr>
            <a:r>
              <a:rPr lang="vi-VN" sz="2900"/>
              <a:t>TSH: 3 mUI/L (0.27 – 4.2 mUI/L)		FT3: 4 pmol/L (3.1 – 6.8 pmol/L)</a:t>
            </a:r>
            <a:endParaRPr lang="en-US" sz="2900"/>
          </a:p>
          <a:p>
            <a:pPr marL="1166813" indent="-320675">
              <a:lnSpc>
                <a:spcPct val="170000"/>
              </a:lnSpc>
              <a:spcBef>
                <a:spcPts val="0"/>
              </a:spcBef>
              <a:buFont typeface="System Font Regular"/>
              <a:buChar char="+"/>
            </a:pPr>
            <a:r>
              <a:rPr lang="vi-VN" sz="2900"/>
              <a:t>FT4: 21.5 pmol/L (12 – 22 pmol/L)</a:t>
            </a:r>
            <a:endParaRPr lang="en-US" sz="2900"/>
          </a:p>
          <a:p>
            <a:pPr marL="1166813" indent="-320675">
              <a:lnSpc>
                <a:spcPct val="170000"/>
              </a:lnSpc>
              <a:spcBef>
                <a:spcPts val="0"/>
              </a:spcBef>
              <a:buFont typeface="System Font Regular"/>
              <a:buChar char="+"/>
            </a:pPr>
            <a:r>
              <a:rPr lang="vi-VN" sz="2900"/>
              <a:t>HP – IgM: (-)		HP – IgG: (-)</a:t>
            </a:r>
          </a:p>
          <a:p>
            <a:pPr marL="1166813" indent="-320675">
              <a:lnSpc>
                <a:spcPct val="170000"/>
              </a:lnSpc>
              <a:spcBef>
                <a:spcPts val="0"/>
              </a:spcBef>
              <a:buFont typeface="System Font Regular"/>
              <a:buChar char="+"/>
            </a:pPr>
            <a:r>
              <a:rPr lang="vi-VN" sz="2900"/>
              <a:t>HBsAG (-)		anti HCV (-)	HIV (-)</a:t>
            </a:r>
          </a:p>
          <a:p>
            <a:pPr marL="1166813" indent="-320675">
              <a:lnSpc>
                <a:spcPct val="170000"/>
              </a:lnSpc>
              <a:spcBef>
                <a:spcPts val="0"/>
              </a:spcBef>
              <a:buFont typeface="System Font Regular"/>
              <a:buChar char="+"/>
            </a:pPr>
            <a:r>
              <a:rPr lang="vi-VN" sz="2900"/>
              <a:t>Tổng phân tích nước tiểu: HC (++)</a:t>
            </a:r>
            <a:endParaRPr lang="en-US" sz="2900"/>
          </a:p>
        </p:txBody>
      </p:sp>
    </p:spTree>
    <p:extLst>
      <p:ext uri="{BB962C8B-B14F-4D97-AF65-F5344CB8AC3E}">
        <p14:creationId xmlns:p14="http://schemas.microsoft.com/office/powerpoint/2010/main" val="2148144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E4775-27D8-3440-8A8F-B0DCC52C7EC7}"/>
              </a:ext>
            </a:extLst>
          </p:cNvPr>
          <p:cNvSpPr>
            <a:spLocks noGrp="1"/>
          </p:cNvSpPr>
          <p:nvPr>
            <p:ph type="title"/>
          </p:nvPr>
        </p:nvSpPr>
        <p:spPr/>
        <p:txBody>
          <a:bodyPr/>
          <a:lstStyle/>
          <a:p>
            <a:pPr marL="571500" indent="-571500">
              <a:buFont typeface="Wingdings" pitchFamily="2" charset="2"/>
              <a:buChar char="Ø"/>
            </a:pPr>
            <a:r>
              <a:rPr lang="en-US" b="1">
                <a:solidFill>
                  <a:srgbClr val="FF0000"/>
                </a:solidFill>
              </a:rPr>
              <a:t>HƯỚNG DẪN CHUẨN BỊ</a:t>
            </a:r>
          </a:p>
        </p:txBody>
      </p:sp>
      <p:sp>
        <p:nvSpPr>
          <p:cNvPr id="4" name="Content Placeholder 3">
            <a:extLst>
              <a:ext uri="{FF2B5EF4-FFF2-40B4-BE49-F238E27FC236}">
                <a16:creationId xmlns:a16="http://schemas.microsoft.com/office/drawing/2014/main" id="{D9D9F1C2-17DD-6440-B601-038BB7D0A51A}"/>
              </a:ext>
            </a:extLst>
          </p:cNvPr>
          <p:cNvSpPr>
            <a:spLocks noGrp="1"/>
          </p:cNvSpPr>
          <p:nvPr>
            <p:ph idx="1"/>
          </p:nvPr>
        </p:nvSpPr>
        <p:spPr>
          <a:xfrm>
            <a:off x="615745" y="1390343"/>
            <a:ext cx="10960510" cy="5390643"/>
          </a:xfrm>
          <a:prstGeom prst="rect">
            <a:avLst/>
          </a:prstGeom>
        </p:spPr>
        <p:txBody>
          <a:bodyPr wrap="square">
            <a:spAutoFit/>
          </a:bodyPr>
          <a:lstStyle/>
          <a:p>
            <a:pPr marL="0" indent="0" algn="just">
              <a:lnSpc>
                <a:spcPct val="150000"/>
              </a:lnSpc>
              <a:spcBef>
                <a:spcPts val="0"/>
              </a:spcBef>
              <a:buNone/>
            </a:pPr>
            <a:r>
              <a:rPr lang="en-US" sz="2600" b="1" i="1" dirty="0" err="1">
                <a:solidFill>
                  <a:srgbClr val="00B050"/>
                </a:solidFill>
                <a:latin typeface="Arial" panose="020B0604020202020204" pitchFamily="34" charset="0"/>
                <a:cs typeface="Arial" panose="020B0604020202020204" pitchFamily="34" charset="0"/>
              </a:rPr>
              <a:t>Sinh</a:t>
            </a:r>
            <a:r>
              <a:rPr lang="en-US" sz="2600" b="1" i="1" dirty="0">
                <a:solidFill>
                  <a:srgbClr val="00B050"/>
                </a:solidFill>
                <a:latin typeface="Arial" panose="020B0604020202020204" pitchFamily="34" charset="0"/>
                <a:cs typeface="Arial" panose="020B0604020202020204" pitchFamily="34" charset="0"/>
              </a:rPr>
              <a:t> </a:t>
            </a:r>
            <a:r>
              <a:rPr lang="en-US" sz="2600" b="1" i="1" dirty="0" err="1">
                <a:solidFill>
                  <a:srgbClr val="00B050"/>
                </a:solidFill>
                <a:latin typeface="Arial" panose="020B0604020202020204" pitchFamily="34" charset="0"/>
                <a:cs typeface="Arial" panose="020B0604020202020204" pitchFamily="34" charset="0"/>
              </a:rPr>
              <a:t>viên</a:t>
            </a:r>
            <a:r>
              <a:rPr lang="en-US" sz="2600" b="1" i="1" dirty="0">
                <a:solidFill>
                  <a:srgbClr val="00B050"/>
                </a:solidFill>
                <a:latin typeface="Arial" panose="020B0604020202020204" pitchFamily="34" charset="0"/>
                <a:cs typeface="Arial" panose="020B0604020202020204" pitchFamily="34" charset="0"/>
              </a:rPr>
              <a:t> phải </a:t>
            </a:r>
            <a:r>
              <a:rPr lang="en-US" sz="2600" b="1" i="1" dirty="0" err="1">
                <a:solidFill>
                  <a:srgbClr val="00B050"/>
                </a:solidFill>
                <a:latin typeface="Arial" panose="020B0604020202020204" pitchFamily="34" charset="0"/>
                <a:cs typeface="Arial" panose="020B0604020202020204" pitchFamily="34" charset="0"/>
              </a:rPr>
              <a:t>đọc và tham khảo</a:t>
            </a:r>
            <a:r>
              <a:rPr lang="en-US" sz="2600" b="1" i="1" dirty="0">
                <a:solidFill>
                  <a:srgbClr val="00B050"/>
                </a:solidFill>
                <a:latin typeface="Arial" panose="020B0604020202020204" pitchFamily="34" charset="0"/>
                <a:cs typeface="Arial" panose="020B0604020202020204" pitchFamily="34" charset="0"/>
              </a:rPr>
              <a:t> </a:t>
            </a:r>
            <a:r>
              <a:rPr lang="en-US" sz="2600" b="1" i="1" dirty="0" err="1">
                <a:solidFill>
                  <a:srgbClr val="00B050"/>
                </a:solidFill>
                <a:latin typeface="Arial" panose="020B0604020202020204" pitchFamily="34" charset="0"/>
                <a:cs typeface="Arial" panose="020B0604020202020204" pitchFamily="34" charset="0"/>
              </a:rPr>
              <a:t>những</a:t>
            </a:r>
            <a:r>
              <a:rPr lang="en-US" sz="2600" b="1" i="1" dirty="0">
                <a:solidFill>
                  <a:srgbClr val="00B050"/>
                </a:solidFill>
                <a:latin typeface="Arial" panose="020B0604020202020204" pitchFamily="34" charset="0"/>
                <a:cs typeface="Arial" panose="020B0604020202020204" pitchFamily="34" charset="0"/>
              </a:rPr>
              <a:t> </a:t>
            </a:r>
            <a:r>
              <a:rPr lang="en-US" sz="2600" b="1" i="1" dirty="0" err="1">
                <a:solidFill>
                  <a:srgbClr val="00B050"/>
                </a:solidFill>
                <a:latin typeface="Arial" panose="020B0604020202020204" pitchFamily="34" charset="0"/>
                <a:cs typeface="Arial" panose="020B0604020202020204" pitchFamily="34" charset="0"/>
              </a:rPr>
              <a:t>tài</a:t>
            </a:r>
            <a:r>
              <a:rPr lang="en-US" sz="2600" b="1" i="1" dirty="0">
                <a:solidFill>
                  <a:srgbClr val="00B050"/>
                </a:solidFill>
                <a:latin typeface="Arial" panose="020B0604020202020204" pitchFamily="34" charset="0"/>
                <a:cs typeface="Arial" panose="020B0604020202020204" pitchFamily="34" charset="0"/>
              </a:rPr>
              <a:t> </a:t>
            </a:r>
            <a:r>
              <a:rPr lang="en-US" sz="2600" b="1" i="1" dirty="0" err="1">
                <a:solidFill>
                  <a:srgbClr val="00B050"/>
                </a:solidFill>
                <a:latin typeface="Arial" panose="020B0604020202020204" pitchFamily="34" charset="0"/>
                <a:cs typeface="Arial" panose="020B0604020202020204" pitchFamily="34" charset="0"/>
              </a:rPr>
              <a:t>liệu</a:t>
            </a:r>
            <a:r>
              <a:rPr lang="en-US" sz="2600" b="1" i="1" dirty="0">
                <a:solidFill>
                  <a:srgbClr val="00B050"/>
                </a:solidFill>
                <a:latin typeface="Arial" panose="020B0604020202020204" pitchFamily="34" charset="0"/>
                <a:cs typeface="Arial" panose="020B0604020202020204" pitchFamily="34" charset="0"/>
              </a:rPr>
              <a:t> </a:t>
            </a:r>
            <a:r>
              <a:rPr lang="en-US" sz="2600" b="1" i="1" dirty="0" err="1">
                <a:solidFill>
                  <a:srgbClr val="00B050"/>
                </a:solidFill>
                <a:latin typeface="Arial" panose="020B0604020202020204" pitchFamily="34" charset="0"/>
                <a:cs typeface="Arial" panose="020B0604020202020204" pitchFamily="34" charset="0"/>
              </a:rPr>
              <a:t>hướng</a:t>
            </a:r>
            <a:r>
              <a:rPr lang="en-US" sz="2600" b="1" i="1" dirty="0">
                <a:solidFill>
                  <a:srgbClr val="00B050"/>
                </a:solidFill>
                <a:latin typeface="Arial" panose="020B0604020202020204" pitchFamily="34" charset="0"/>
                <a:cs typeface="Arial" panose="020B0604020202020204" pitchFamily="34" charset="0"/>
              </a:rPr>
              <a:t> </a:t>
            </a:r>
            <a:r>
              <a:rPr lang="en-US" sz="2600" b="1" i="1" dirty="0" err="1">
                <a:solidFill>
                  <a:srgbClr val="00B050"/>
                </a:solidFill>
                <a:latin typeface="Arial" panose="020B0604020202020204" pitchFamily="34" charset="0"/>
                <a:cs typeface="Arial" panose="020B0604020202020204" pitchFamily="34" charset="0"/>
              </a:rPr>
              <a:t>dẫn</a:t>
            </a:r>
            <a:r>
              <a:rPr lang="en-US" sz="2600" b="1" i="1" dirty="0">
                <a:solidFill>
                  <a:srgbClr val="00B050"/>
                </a:solidFill>
                <a:latin typeface="Arial" panose="020B0604020202020204" pitchFamily="34" charset="0"/>
                <a:cs typeface="Arial" panose="020B0604020202020204" pitchFamily="34" charset="0"/>
              </a:rPr>
              <a:t> </a:t>
            </a:r>
            <a:r>
              <a:rPr lang="en-US" sz="2600" b="1" i="1" dirty="0" err="1">
                <a:solidFill>
                  <a:srgbClr val="00B050"/>
                </a:solidFill>
                <a:latin typeface="Arial" panose="020B0604020202020204" pitchFamily="34" charset="0"/>
                <a:cs typeface="Arial" panose="020B0604020202020204" pitchFamily="34" charset="0"/>
              </a:rPr>
              <a:t>dưới</a:t>
            </a:r>
            <a:r>
              <a:rPr lang="en-US" sz="2600" b="1" i="1" dirty="0">
                <a:solidFill>
                  <a:srgbClr val="00B050"/>
                </a:solidFill>
                <a:latin typeface="Arial" panose="020B0604020202020204" pitchFamily="34" charset="0"/>
                <a:cs typeface="Arial" panose="020B0604020202020204" pitchFamily="34" charset="0"/>
              </a:rPr>
              <a:t> </a:t>
            </a:r>
            <a:r>
              <a:rPr lang="en-US" sz="2600" b="1" i="1" dirty="0" err="1">
                <a:solidFill>
                  <a:srgbClr val="00B050"/>
                </a:solidFill>
                <a:latin typeface="Arial" panose="020B0604020202020204" pitchFamily="34" charset="0"/>
                <a:cs typeface="Arial" panose="020B0604020202020204" pitchFamily="34" charset="0"/>
              </a:rPr>
              <a:t>đây</a:t>
            </a:r>
            <a:r>
              <a:rPr lang="en-US" sz="2600" b="1" i="1" dirty="0">
                <a:solidFill>
                  <a:srgbClr val="00B050"/>
                </a:solidFill>
                <a:latin typeface="Arial" panose="020B0604020202020204" pitchFamily="34" charset="0"/>
                <a:cs typeface="Arial" panose="020B0604020202020204" pitchFamily="34" charset="0"/>
              </a:rPr>
              <a:t> trước buổi học ca lâm sàng Xuất huyết giảm tiểu cầu miễn dịch:</a:t>
            </a:r>
            <a:endParaRPr lang="en-US" sz="2600" i="1" dirty="0">
              <a:solidFill>
                <a:srgbClr val="00B050"/>
              </a:solidFill>
              <a:latin typeface="Arial" panose="020B0604020202020204" pitchFamily="34" charset="0"/>
              <a:cs typeface="Arial" panose="020B0604020202020204" pitchFamily="34" charset="0"/>
            </a:endParaRPr>
          </a:p>
          <a:p>
            <a:pPr marL="457200" lvl="0" indent="-457200" algn="just">
              <a:lnSpc>
                <a:spcPct val="150000"/>
              </a:lnSpc>
              <a:spcBef>
                <a:spcPts val="0"/>
              </a:spcBef>
              <a:buFont typeface="+mj-lt"/>
              <a:buAutoNum type="arabicPeriod"/>
            </a:pPr>
            <a:r>
              <a:rPr lang="en-US" sz="2000"/>
              <a:t>Sách Bài giảng Huyết học Y4 – Bài Xuất huyết giảm tiểu cầu miễn dịch.</a:t>
            </a:r>
          </a:p>
          <a:p>
            <a:pPr marL="457200" lvl="0" indent="-457200" algn="just">
              <a:lnSpc>
                <a:spcPct val="150000"/>
              </a:lnSpc>
              <a:spcBef>
                <a:spcPts val="0"/>
              </a:spcBef>
              <a:buFont typeface="+mj-lt"/>
              <a:buAutoNum type="arabicPeriod"/>
            </a:pPr>
            <a:r>
              <a:rPr lang="en-US" sz="2000"/>
              <a:t>Reyhan Diz, José A. (2016), Thrombocytopenia, William, 117: 1993-2024. </a:t>
            </a:r>
          </a:p>
          <a:p>
            <a:pPr marL="457200" lvl="0" indent="-457200" algn="just">
              <a:lnSpc>
                <a:spcPct val="150000"/>
              </a:lnSpc>
              <a:spcBef>
                <a:spcPts val="0"/>
              </a:spcBef>
              <a:buFont typeface="+mj-lt"/>
              <a:buAutoNum type="arabicPeriod"/>
            </a:pPr>
            <a:r>
              <a:rPr lang="en-US" sz="2000"/>
              <a:t>Cine</a:t>
            </a:r>
            <a:r>
              <a:rPr lang="vi-VN" sz="2000"/>
              <a:t> DB</a:t>
            </a:r>
            <a:r>
              <a:rPr lang="en-US" sz="2000"/>
              <a:t>, Cuker A, Semple JW. (2014), Pathogenesis of immune thrombocytopenia, Press Med, 43: 49-59.</a:t>
            </a:r>
          </a:p>
          <a:p>
            <a:pPr marL="457200" lvl="0" indent="-457200" algn="just">
              <a:lnSpc>
                <a:spcPct val="150000"/>
              </a:lnSpc>
              <a:spcBef>
                <a:spcPts val="0"/>
              </a:spcBef>
              <a:buFont typeface="+mj-lt"/>
              <a:buAutoNum type="arabicPeriod"/>
            </a:pPr>
            <a:r>
              <a:rPr lang="en-US" sz="2000"/>
              <a:t>Cooper N (2014), A review of the management of childhood immune thrombocytopenia: how can we provide an evidence-based approach?, Br J Hematol, 165(6): 756-767. </a:t>
            </a:r>
          </a:p>
          <a:p>
            <a:pPr marL="457200" lvl="0" indent="-457200" algn="just">
              <a:lnSpc>
                <a:spcPct val="150000"/>
              </a:lnSpc>
              <a:spcBef>
                <a:spcPts val="0"/>
              </a:spcBef>
              <a:buFont typeface="+mj-lt"/>
              <a:buAutoNum type="arabicPeriod"/>
            </a:pPr>
            <a:r>
              <a:rPr lang="en-US" sz="2000"/>
              <a:t>Lo E, Deane S. (2014), Diagnosis and classification of immune thrombocytopenia, Autoimmune Rev, 13(4-5): 577-583.</a:t>
            </a:r>
          </a:p>
          <a:p>
            <a:pPr marL="457200" lvl="0" indent="-457200" algn="just">
              <a:lnSpc>
                <a:spcPct val="150000"/>
              </a:lnSpc>
              <a:spcBef>
                <a:spcPts val="0"/>
              </a:spcBef>
              <a:buFont typeface="+mj-lt"/>
              <a:buAutoNum type="arabicPeriod"/>
            </a:pPr>
            <a:r>
              <a:rPr lang="en-US" sz="2000"/>
              <a:t>Masher M.</a:t>
            </a:r>
            <a:r>
              <a:rPr lang="en-US" sz="2000" b="1"/>
              <a:t> </a:t>
            </a:r>
            <a:r>
              <a:rPr lang="en-US" sz="2000"/>
              <a:t>(2014),</a:t>
            </a:r>
            <a:r>
              <a:rPr lang="en-US" sz="2000" b="1"/>
              <a:t> </a:t>
            </a:r>
            <a:r>
              <a:rPr lang="en-US" sz="2000"/>
              <a:t>Immune thrombocytopenia, S D Med, 67(10): 415-417</a:t>
            </a:r>
            <a:r>
              <a:rPr lang="en-US" sz="2000" dirty="0"/>
              <a:t> </a:t>
            </a:r>
          </a:p>
        </p:txBody>
      </p:sp>
    </p:spTree>
    <p:extLst>
      <p:ext uri="{BB962C8B-B14F-4D97-AF65-F5344CB8AC3E}">
        <p14:creationId xmlns:p14="http://schemas.microsoft.com/office/powerpoint/2010/main" val="26108273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59F64-A3F4-B64F-AE1F-DEF7264D7E4E}"/>
              </a:ext>
            </a:extLst>
          </p:cNvPr>
          <p:cNvSpPr>
            <a:spLocks noGrp="1"/>
          </p:cNvSpPr>
          <p:nvPr>
            <p:ph type="title"/>
          </p:nvPr>
        </p:nvSpPr>
        <p:spPr/>
        <p:txBody>
          <a:bodyPr/>
          <a:lstStyle/>
          <a:p>
            <a:pPr marL="571500" indent="-571500">
              <a:buFont typeface="Wingdings" pitchFamily="2" charset="2"/>
              <a:buChar char="Ø"/>
            </a:pPr>
            <a:r>
              <a:rPr lang="en-US" b="1">
                <a:solidFill>
                  <a:srgbClr val="FF0000"/>
                </a:solidFill>
              </a:rPr>
              <a:t>CA LÂM SÀNG</a:t>
            </a:r>
          </a:p>
        </p:txBody>
      </p:sp>
      <p:sp>
        <p:nvSpPr>
          <p:cNvPr id="3" name="Content Placeholder 2">
            <a:extLst>
              <a:ext uri="{FF2B5EF4-FFF2-40B4-BE49-F238E27FC236}">
                <a16:creationId xmlns:a16="http://schemas.microsoft.com/office/drawing/2014/main" id="{9039AEC2-FD36-D046-B6D8-68804D93D921}"/>
              </a:ext>
            </a:extLst>
          </p:cNvPr>
          <p:cNvSpPr>
            <a:spLocks noGrp="1"/>
          </p:cNvSpPr>
          <p:nvPr>
            <p:ph idx="1"/>
          </p:nvPr>
        </p:nvSpPr>
        <p:spPr/>
        <p:txBody>
          <a:bodyPr/>
          <a:lstStyle/>
          <a:p>
            <a:pPr marL="514350" indent="-514350" algn="just">
              <a:lnSpc>
                <a:spcPct val="150000"/>
              </a:lnSpc>
              <a:buFont typeface="+mj-lt"/>
              <a:buAutoNum type="arabicPeriod" startAt="14"/>
            </a:pPr>
            <a:r>
              <a:rPr lang="en-US" b="1">
                <a:solidFill>
                  <a:srgbClr val="FF0000"/>
                </a:solidFill>
              </a:rPr>
              <a:t>Biện luận kết quả xét nghiệm</a:t>
            </a:r>
          </a:p>
          <a:p>
            <a:pPr marL="514350" indent="-514350" algn="just">
              <a:lnSpc>
                <a:spcPct val="150000"/>
              </a:lnSpc>
              <a:buFont typeface="+mj-lt"/>
              <a:buAutoNum type="arabicPeriod" startAt="14"/>
            </a:pPr>
            <a:endParaRPr lang="en-US" b="1">
              <a:solidFill>
                <a:srgbClr val="0070C0"/>
              </a:solidFill>
            </a:endParaRPr>
          </a:p>
          <a:p>
            <a:pPr marL="514350" indent="-514350" algn="just">
              <a:lnSpc>
                <a:spcPct val="150000"/>
              </a:lnSpc>
              <a:buFont typeface="+mj-lt"/>
              <a:buAutoNum type="arabicPeriod" startAt="14"/>
            </a:pPr>
            <a:endParaRPr lang="en-US" b="1">
              <a:solidFill>
                <a:srgbClr val="0070C0"/>
              </a:solidFill>
            </a:endParaRPr>
          </a:p>
        </p:txBody>
      </p:sp>
    </p:spTree>
    <p:extLst>
      <p:ext uri="{BB962C8B-B14F-4D97-AF65-F5344CB8AC3E}">
        <p14:creationId xmlns:p14="http://schemas.microsoft.com/office/powerpoint/2010/main" val="35791996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59F64-A3F4-B64F-AE1F-DEF7264D7E4E}"/>
              </a:ext>
            </a:extLst>
          </p:cNvPr>
          <p:cNvSpPr>
            <a:spLocks noGrp="1"/>
          </p:cNvSpPr>
          <p:nvPr>
            <p:ph type="title"/>
          </p:nvPr>
        </p:nvSpPr>
        <p:spPr/>
        <p:txBody>
          <a:bodyPr/>
          <a:lstStyle/>
          <a:p>
            <a:pPr marL="571500" indent="-571500">
              <a:buFont typeface="Wingdings" pitchFamily="2" charset="2"/>
              <a:buChar char="Ø"/>
            </a:pPr>
            <a:r>
              <a:rPr lang="en-US" b="1">
                <a:solidFill>
                  <a:srgbClr val="FF0000"/>
                </a:solidFill>
              </a:rPr>
              <a:t>CA LÂM SÀNG</a:t>
            </a:r>
          </a:p>
        </p:txBody>
      </p:sp>
      <p:sp>
        <p:nvSpPr>
          <p:cNvPr id="3" name="Content Placeholder 2">
            <a:extLst>
              <a:ext uri="{FF2B5EF4-FFF2-40B4-BE49-F238E27FC236}">
                <a16:creationId xmlns:a16="http://schemas.microsoft.com/office/drawing/2014/main" id="{9039AEC2-FD36-D046-B6D8-68804D93D921}"/>
              </a:ext>
            </a:extLst>
          </p:cNvPr>
          <p:cNvSpPr>
            <a:spLocks noGrp="1"/>
          </p:cNvSpPr>
          <p:nvPr>
            <p:ph idx="1"/>
          </p:nvPr>
        </p:nvSpPr>
        <p:spPr/>
        <p:txBody>
          <a:bodyPr>
            <a:normAutofit lnSpcReduction="10000"/>
          </a:bodyPr>
          <a:lstStyle/>
          <a:p>
            <a:pPr marL="514350" indent="-514350" algn="just">
              <a:lnSpc>
                <a:spcPct val="150000"/>
              </a:lnSpc>
              <a:spcBef>
                <a:spcPts val="0"/>
              </a:spcBef>
              <a:buFont typeface="+mj-lt"/>
              <a:buAutoNum type="arabicPeriod" startAt="14"/>
            </a:pPr>
            <a:r>
              <a:rPr lang="en-US" b="1">
                <a:solidFill>
                  <a:srgbClr val="0070C0"/>
                </a:solidFill>
              </a:rPr>
              <a:t>Biện luận kết quả xét nghiệm:</a:t>
            </a:r>
          </a:p>
          <a:p>
            <a:pPr marL="846138" indent="-306388" algn="just">
              <a:lnSpc>
                <a:spcPct val="150000"/>
              </a:lnSpc>
              <a:spcBef>
                <a:spcPts val="0"/>
              </a:spcBef>
              <a:buFont typeface="System Font Regular"/>
              <a:buChar char="-"/>
            </a:pPr>
            <a:r>
              <a:rPr lang="en-US"/>
              <a:t>Tuỷ đồ: Dòng HC và BC trong giới hạn bình thường, MTC tăng cao, đáp ứng với tình trạng giảm số lượng tiểu cầu trong máu ngoại vi </a:t>
            </a:r>
            <a:r>
              <a:rPr lang="en-US">
                <a:sym typeface="Wingdings" pitchFamily="2" charset="2"/>
              </a:rPr>
              <a:t> giảm số lượng TC do nguyên nhân ngoài tuỷ</a:t>
            </a:r>
            <a:endParaRPr lang="en-US"/>
          </a:p>
          <a:p>
            <a:pPr marL="846138" indent="-306388" algn="just">
              <a:lnSpc>
                <a:spcPct val="150000"/>
              </a:lnSpc>
              <a:spcBef>
                <a:spcPts val="0"/>
              </a:spcBef>
              <a:buFont typeface="System Font Regular"/>
              <a:buChar char="-"/>
            </a:pPr>
            <a:r>
              <a:rPr lang="en-US"/>
              <a:t>Các XN bệnh lý miễn dịch (-), bệnh lý nhiễm trùng (-)</a:t>
            </a:r>
          </a:p>
          <a:p>
            <a:pPr marL="846138" indent="-306388" algn="just">
              <a:lnSpc>
                <a:spcPct val="150000"/>
              </a:lnSpc>
              <a:spcBef>
                <a:spcPts val="0"/>
              </a:spcBef>
              <a:buFont typeface="System Font Regular"/>
              <a:buChar char="-"/>
            </a:pPr>
            <a:r>
              <a:rPr lang="en-US"/>
              <a:t>BN có tình trạng tiểu máu vi thể</a:t>
            </a:r>
          </a:p>
          <a:p>
            <a:pPr marL="846138" indent="-306388" algn="just">
              <a:lnSpc>
                <a:spcPct val="150000"/>
              </a:lnSpc>
              <a:spcBef>
                <a:spcPts val="0"/>
              </a:spcBef>
              <a:buFont typeface="System Font Regular"/>
              <a:buChar char="-"/>
            </a:pPr>
            <a:endParaRPr lang="en-US"/>
          </a:p>
          <a:p>
            <a:pPr marL="846138" indent="-306388" algn="just">
              <a:lnSpc>
                <a:spcPct val="150000"/>
              </a:lnSpc>
              <a:spcBef>
                <a:spcPts val="0"/>
              </a:spcBef>
              <a:buFont typeface="System Font Regular"/>
              <a:buChar char="-"/>
            </a:pPr>
            <a:endParaRPr lang="en-US"/>
          </a:p>
        </p:txBody>
      </p:sp>
    </p:spTree>
    <p:extLst>
      <p:ext uri="{BB962C8B-B14F-4D97-AF65-F5344CB8AC3E}">
        <p14:creationId xmlns:p14="http://schemas.microsoft.com/office/powerpoint/2010/main" val="13614123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59F64-A3F4-B64F-AE1F-DEF7264D7E4E}"/>
              </a:ext>
            </a:extLst>
          </p:cNvPr>
          <p:cNvSpPr>
            <a:spLocks noGrp="1"/>
          </p:cNvSpPr>
          <p:nvPr>
            <p:ph type="title"/>
          </p:nvPr>
        </p:nvSpPr>
        <p:spPr/>
        <p:txBody>
          <a:bodyPr/>
          <a:lstStyle/>
          <a:p>
            <a:pPr marL="571500" indent="-571500">
              <a:buFont typeface="Wingdings" pitchFamily="2" charset="2"/>
              <a:buChar char="Ø"/>
            </a:pPr>
            <a:r>
              <a:rPr lang="en-US" b="1">
                <a:solidFill>
                  <a:srgbClr val="FF0000"/>
                </a:solidFill>
              </a:rPr>
              <a:t>CA LÂM SÀNG</a:t>
            </a:r>
          </a:p>
        </p:txBody>
      </p:sp>
      <p:sp>
        <p:nvSpPr>
          <p:cNvPr id="3" name="Content Placeholder 2">
            <a:extLst>
              <a:ext uri="{FF2B5EF4-FFF2-40B4-BE49-F238E27FC236}">
                <a16:creationId xmlns:a16="http://schemas.microsoft.com/office/drawing/2014/main" id="{9039AEC2-FD36-D046-B6D8-68804D93D921}"/>
              </a:ext>
            </a:extLst>
          </p:cNvPr>
          <p:cNvSpPr>
            <a:spLocks noGrp="1"/>
          </p:cNvSpPr>
          <p:nvPr>
            <p:ph idx="1"/>
          </p:nvPr>
        </p:nvSpPr>
        <p:spPr/>
        <p:txBody>
          <a:bodyPr/>
          <a:lstStyle/>
          <a:p>
            <a:pPr marL="514350" indent="-514350" algn="just">
              <a:lnSpc>
                <a:spcPct val="150000"/>
              </a:lnSpc>
              <a:buFont typeface="+mj-lt"/>
              <a:buAutoNum type="arabicPeriod" startAt="15"/>
            </a:pPr>
            <a:r>
              <a:rPr lang="en-US" b="1">
                <a:solidFill>
                  <a:srgbClr val="FF0000"/>
                </a:solidFill>
              </a:rPr>
              <a:t>Nêu chẩn đoán xác định của bệnh nhân</a:t>
            </a:r>
          </a:p>
          <a:p>
            <a:pPr marL="514350" indent="-514350" algn="just">
              <a:lnSpc>
                <a:spcPct val="150000"/>
              </a:lnSpc>
              <a:buFont typeface="+mj-lt"/>
              <a:buAutoNum type="arabicPeriod" startAt="15"/>
            </a:pPr>
            <a:endParaRPr lang="en-US" b="1">
              <a:solidFill>
                <a:srgbClr val="0070C0"/>
              </a:solidFill>
            </a:endParaRPr>
          </a:p>
          <a:p>
            <a:pPr marL="514350" indent="-514350" algn="just">
              <a:lnSpc>
                <a:spcPct val="150000"/>
              </a:lnSpc>
              <a:buFont typeface="+mj-lt"/>
              <a:buAutoNum type="arabicPeriod" startAt="15"/>
            </a:pPr>
            <a:endParaRPr lang="en-US" b="1">
              <a:solidFill>
                <a:srgbClr val="0070C0"/>
              </a:solidFill>
            </a:endParaRPr>
          </a:p>
        </p:txBody>
      </p:sp>
    </p:spTree>
    <p:extLst>
      <p:ext uri="{BB962C8B-B14F-4D97-AF65-F5344CB8AC3E}">
        <p14:creationId xmlns:p14="http://schemas.microsoft.com/office/powerpoint/2010/main" val="2934389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59F64-A3F4-B64F-AE1F-DEF7264D7E4E}"/>
              </a:ext>
            </a:extLst>
          </p:cNvPr>
          <p:cNvSpPr>
            <a:spLocks noGrp="1"/>
          </p:cNvSpPr>
          <p:nvPr>
            <p:ph type="title"/>
          </p:nvPr>
        </p:nvSpPr>
        <p:spPr/>
        <p:txBody>
          <a:bodyPr/>
          <a:lstStyle/>
          <a:p>
            <a:pPr marL="571500" indent="-571500">
              <a:buFont typeface="Wingdings" pitchFamily="2" charset="2"/>
              <a:buChar char="Ø"/>
            </a:pPr>
            <a:r>
              <a:rPr lang="en-US" b="1">
                <a:solidFill>
                  <a:srgbClr val="FF0000"/>
                </a:solidFill>
              </a:rPr>
              <a:t>CA LÂM SÀNG</a:t>
            </a:r>
          </a:p>
        </p:txBody>
      </p:sp>
      <p:sp>
        <p:nvSpPr>
          <p:cNvPr id="3" name="Content Placeholder 2">
            <a:extLst>
              <a:ext uri="{FF2B5EF4-FFF2-40B4-BE49-F238E27FC236}">
                <a16:creationId xmlns:a16="http://schemas.microsoft.com/office/drawing/2014/main" id="{9039AEC2-FD36-D046-B6D8-68804D93D921}"/>
              </a:ext>
            </a:extLst>
          </p:cNvPr>
          <p:cNvSpPr>
            <a:spLocks noGrp="1"/>
          </p:cNvSpPr>
          <p:nvPr>
            <p:ph idx="1"/>
          </p:nvPr>
        </p:nvSpPr>
        <p:spPr/>
        <p:txBody>
          <a:bodyPr/>
          <a:lstStyle/>
          <a:p>
            <a:pPr marL="514350" indent="-514350" algn="just">
              <a:lnSpc>
                <a:spcPct val="150000"/>
              </a:lnSpc>
              <a:spcBef>
                <a:spcPts val="0"/>
              </a:spcBef>
              <a:buFont typeface="+mj-lt"/>
              <a:buAutoNum type="arabicPeriod" startAt="15"/>
            </a:pPr>
            <a:r>
              <a:rPr lang="en-US" b="1">
                <a:solidFill>
                  <a:srgbClr val="0070C0"/>
                </a:solidFill>
              </a:rPr>
              <a:t>Chẩn đoán xác định bệnh:</a:t>
            </a:r>
          </a:p>
          <a:p>
            <a:pPr marL="846138" indent="-306388" algn="just">
              <a:lnSpc>
                <a:spcPct val="150000"/>
              </a:lnSpc>
              <a:spcBef>
                <a:spcPts val="0"/>
              </a:spcBef>
              <a:buFont typeface="System Font Regular"/>
              <a:buChar char="-"/>
            </a:pPr>
            <a:r>
              <a:rPr lang="en-US"/>
              <a:t>Xuất huyết giảm tiểu cầu miễn dịch</a:t>
            </a:r>
          </a:p>
          <a:p>
            <a:pPr marL="846138" indent="-306388" algn="just">
              <a:lnSpc>
                <a:spcPct val="150000"/>
              </a:lnSpc>
              <a:spcBef>
                <a:spcPts val="0"/>
              </a:spcBef>
              <a:buFont typeface="System Font Regular"/>
              <a:buChar char="-"/>
            </a:pPr>
            <a:endParaRPr lang="en-US"/>
          </a:p>
        </p:txBody>
      </p:sp>
    </p:spTree>
    <p:extLst>
      <p:ext uri="{BB962C8B-B14F-4D97-AF65-F5344CB8AC3E}">
        <p14:creationId xmlns:p14="http://schemas.microsoft.com/office/powerpoint/2010/main" val="41315458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b="1" dirty="0">
                <a:solidFill>
                  <a:srgbClr val="1B05C1"/>
                </a:solidFill>
                <a:latin typeface="Arial" panose="020B0604020202020204" pitchFamily="34" charset="0"/>
                <a:cs typeface="Arial" panose="020B0604020202020204" pitchFamily="34" charset="0"/>
              </a:rPr>
              <a:t>Giảm tiểu cầu </a:t>
            </a:r>
            <a:endParaRPr lang="en-US" b="1" dirty="0">
              <a:solidFill>
                <a:srgbClr val="1B05C1"/>
              </a:solidFill>
              <a:latin typeface="Arial" panose="020B0604020202020204" pitchFamily="34" charset="0"/>
              <a:cs typeface="Arial" panose="020B0604020202020204" pitchFamily="34" charset="0"/>
            </a:endParaRPr>
          </a:p>
        </p:txBody>
      </p:sp>
      <p:sp>
        <p:nvSpPr>
          <p:cNvPr id="3" name="Content Placeholder 2"/>
          <p:cNvSpPr>
            <a:spLocks noGrp="1"/>
          </p:cNvSpPr>
          <p:nvPr>
            <p:ph sz="half" idx="1"/>
          </p:nvPr>
        </p:nvSpPr>
        <p:spPr/>
        <p:txBody>
          <a:bodyPr/>
          <a:lstStyle/>
          <a:p>
            <a:pPr>
              <a:lnSpc>
                <a:spcPct val="100000"/>
              </a:lnSpc>
              <a:spcBef>
                <a:spcPts val="0"/>
              </a:spcBef>
            </a:pPr>
            <a:r>
              <a:rPr lang="en-US" sz="2400" b="1" dirty="0" err="1">
                <a:latin typeface="Arial" panose="020B0604020202020204" pitchFamily="34" charset="0"/>
                <a:cs typeface="Arial" panose="020B0604020202020204" pitchFamily="34" charset="0"/>
              </a:rPr>
              <a:t>Có</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nhiều</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bệnh</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gây</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ra</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tình</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huống</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này</a:t>
            </a:r>
            <a:r>
              <a:rPr lang="en-US" sz="2400" b="1" dirty="0">
                <a:latin typeface="Arial" panose="020B0604020202020204" pitchFamily="34" charset="0"/>
                <a:cs typeface="Arial" panose="020B0604020202020204" pitchFamily="34" charset="0"/>
              </a:rPr>
              <a:t> : </a:t>
            </a:r>
            <a:r>
              <a:rPr lang="en-US" sz="2400" dirty="0">
                <a:latin typeface="Arial" panose="020B0604020202020204" pitchFamily="34" charset="0"/>
                <a:cs typeface="Arial" panose="020B0604020202020204" pitchFamily="34" charset="0"/>
              </a:rPr>
              <a:t>DIC, TTP, SXH Dengue, HIV, SLE, </a:t>
            </a:r>
            <a:r>
              <a:rPr lang="en-US" sz="2400" dirty="0" err="1">
                <a:latin typeface="Arial" panose="020B0604020202020204" pitchFamily="34" charset="0"/>
                <a:cs typeface="Arial" panose="020B0604020202020204" pitchFamily="34" charset="0"/>
              </a:rPr>
              <a:t>pITP</a:t>
            </a:r>
            <a:r>
              <a:rPr lang="en-US" sz="2400" dirty="0">
                <a:latin typeface="Arial" panose="020B0604020202020204" pitchFamily="34" charset="0"/>
                <a:cs typeface="Arial" panose="020B0604020202020204" pitchFamily="34" charset="0"/>
              </a:rPr>
              <a:t>, AMT (</a:t>
            </a:r>
            <a:r>
              <a:rPr lang="en-US" sz="2400" dirty="0" err="1">
                <a:latin typeface="Arial" panose="020B0604020202020204" pitchFamily="34" charset="0"/>
                <a:cs typeface="Arial" panose="020B0604020202020204" pitchFamily="34" charset="0"/>
              </a:rPr>
              <a:t>Amegakaryocytic</a:t>
            </a:r>
            <a:r>
              <a:rPr lang="en-US" sz="2400" dirty="0">
                <a:latin typeface="Arial" panose="020B0604020202020204" pitchFamily="34" charset="0"/>
                <a:cs typeface="Arial" panose="020B0604020202020204" pitchFamily="34" charset="0"/>
              </a:rPr>
              <a:t> thrombocytopenia), do </a:t>
            </a:r>
            <a:r>
              <a:rPr lang="en-US" sz="2400" dirty="0" err="1">
                <a:latin typeface="Arial" panose="020B0604020202020204" pitchFamily="34" charset="0"/>
                <a:cs typeface="Arial" panose="020B0604020202020204" pitchFamily="34" charset="0"/>
              </a:rPr>
              <a:t>thuốc</a:t>
            </a:r>
            <a:r>
              <a:rPr lang="en-US" sz="2400" dirty="0">
                <a:latin typeface="Arial" panose="020B0604020202020204" pitchFamily="34" charset="0"/>
                <a:cs typeface="Arial" panose="020B0604020202020204" pitchFamily="34" charset="0"/>
              </a:rPr>
              <a:t> (heparin, interferon), </a:t>
            </a:r>
            <a:r>
              <a:rPr lang="en-US" sz="2400" dirty="0" err="1">
                <a:latin typeface="Arial" panose="020B0604020202020204" pitchFamily="34" charset="0"/>
                <a:cs typeface="Arial" panose="020B0604020202020204" pitchFamily="34" charset="0"/>
              </a:rPr>
              <a:t>có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thai</a:t>
            </a:r>
            <a:r>
              <a:rPr lang="en-US" sz="2400" dirty="0">
                <a:latin typeface="Arial" panose="020B0604020202020204" pitchFamily="34" charset="0"/>
                <a:cs typeface="Arial" panose="020B0604020202020204" pitchFamily="34" charset="0"/>
              </a:rPr>
              <a:t> …</a:t>
            </a:r>
            <a:endParaRPr lang="vi-VN" sz="2400" dirty="0">
              <a:latin typeface="Arial" panose="020B0604020202020204" pitchFamily="34" charset="0"/>
              <a:cs typeface="Arial" panose="020B0604020202020204" pitchFamily="34" charset="0"/>
            </a:endParaRPr>
          </a:p>
          <a:p>
            <a:pPr marL="0" indent="0">
              <a:buNone/>
            </a:pPr>
            <a:r>
              <a:rPr lang="en-US" sz="2400" dirty="0">
                <a:latin typeface="Arial" panose="020B0604020202020204" pitchFamily="34" charset="0"/>
                <a:cs typeface="Arial" panose="020B0604020202020204" pitchFamily="34" charset="0"/>
              </a:rPr>
              <a:t> </a:t>
            </a:r>
            <a:endParaRPr lang="vi-VN" sz="2400" dirty="0">
              <a:latin typeface="Arial" panose="020B0604020202020204" pitchFamily="34" charset="0"/>
              <a:cs typeface="Arial" panose="020B0604020202020204" pitchFamily="34" charset="0"/>
            </a:endParaRPr>
          </a:p>
          <a:p>
            <a:r>
              <a:rPr lang="vi-VN" sz="2400" b="1" dirty="0"/>
              <a:t>Cơ chế SLB hoàn toàn khác nhau, rất phức tạp, </a:t>
            </a:r>
          </a:p>
          <a:p>
            <a:pPr marL="0" indent="0">
              <a:buNone/>
            </a:pPr>
            <a:endParaRPr lang="vi-VN" sz="2400" b="1" dirty="0"/>
          </a:p>
          <a:p>
            <a:r>
              <a:rPr lang="vi-VN" sz="2400" b="1" dirty="0"/>
              <a:t>Điều trị khác hẳn nhau </a:t>
            </a:r>
            <a:endParaRPr lang="en-US" sz="2400" dirty="0"/>
          </a:p>
        </p:txBody>
      </p:sp>
      <p:pic>
        <p:nvPicPr>
          <p:cNvPr id="7" name="Content Placeholder 6" descr="Screen Clipping"/>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199" y="2042984"/>
            <a:ext cx="5649097" cy="4061254"/>
          </a:xfrm>
          <a:prstGeom prst="round2DiagRect">
            <a:avLst>
              <a:gd name="adj1" fmla="val 16667"/>
              <a:gd name="adj2" fmla="val 0"/>
            </a:avLst>
          </a:prstGeom>
          <a:solidFill>
            <a:srgbClr val="00B050"/>
          </a:solidFill>
          <a:ln w="88900" cap="sq">
            <a:solidFill>
              <a:schemeClr val="accent2"/>
            </a:solidFill>
            <a:miter lim="800000"/>
          </a:ln>
          <a:effectLst>
            <a:outerShdw blurRad="254000" algn="tl" rotWithShape="0">
              <a:srgbClr val="000000">
                <a:alpha val="43000"/>
              </a:srgbClr>
            </a:outerShdw>
          </a:effectLst>
        </p:spPr>
      </p:pic>
      <p:sp>
        <p:nvSpPr>
          <p:cNvPr id="8" name="Text Box 3"/>
          <p:cNvSpPr txBox="1">
            <a:spLocks noChangeArrowheads="1"/>
          </p:cNvSpPr>
          <p:nvPr/>
        </p:nvSpPr>
        <p:spPr bwMode="auto">
          <a:xfrm>
            <a:off x="2640185" y="6504030"/>
            <a:ext cx="88598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eaLnBrk="1" hangingPunct="1"/>
            <a:r>
              <a:rPr lang="en-US" sz="1400" dirty="0">
                <a:latin typeface="Arial" panose="020B0604020202020204" pitchFamily="34" charset="0"/>
              </a:rPr>
              <a:t>Cines DB, et al. Blood. 2009;113:6511-6521.</a:t>
            </a:r>
          </a:p>
        </p:txBody>
      </p:sp>
    </p:spTree>
    <p:extLst>
      <p:ext uri="{BB962C8B-B14F-4D97-AF65-F5344CB8AC3E}">
        <p14:creationId xmlns:p14="http://schemas.microsoft.com/office/powerpoint/2010/main" val="553810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err="1">
                <a:solidFill>
                  <a:srgbClr val="FF0000"/>
                </a:solidFill>
                <a:latin typeface="Tahoma" pitchFamily="34" charset="0"/>
                <a:cs typeface="Tahoma" pitchFamily="34" charset="0"/>
              </a:rPr>
              <a:t>Tiếp</a:t>
            </a:r>
            <a:r>
              <a:rPr lang="en-US" sz="4000" b="1" dirty="0">
                <a:solidFill>
                  <a:srgbClr val="FF0000"/>
                </a:solidFill>
                <a:latin typeface="Tahoma" pitchFamily="34" charset="0"/>
                <a:cs typeface="Tahoma" pitchFamily="34" charset="0"/>
              </a:rPr>
              <a:t> </a:t>
            </a:r>
            <a:r>
              <a:rPr lang="en-US" sz="4000" b="1" dirty="0" err="1">
                <a:solidFill>
                  <a:srgbClr val="FF0000"/>
                </a:solidFill>
                <a:latin typeface="Tahoma" pitchFamily="34" charset="0"/>
                <a:cs typeface="Tahoma" pitchFamily="34" charset="0"/>
              </a:rPr>
              <a:t>cận</a:t>
            </a:r>
            <a:r>
              <a:rPr lang="en-US" sz="4000" b="1" dirty="0">
                <a:solidFill>
                  <a:srgbClr val="FF0000"/>
                </a:solidFill>
                <a:latin typeface="Tahoma" pitchFamily="34" charset="0"/>
                <a:cs typeface="Tahoma" pitchFamily="34" charset="0"/>
              </a:rPr>
              <a:t> </a:t>
            </a:r>
            <a:r>
              <a:rPr lang="en-US" sz="4000" b="1" dirty="0" err="1">
                <a:solidFill>
                  <a:srgbClr val="FF0000"/>
                </a:solidFill>
                <a:latin typeface="Tahoma" pitchFamily="34" charset="0"/>
                <a:cs typeface="Tahoma" pitchFamily="34" charset="0"/>
              </a:rPr>
              <a:t>bệnh</a:t>
            </a:r>
            <a:r>
              <a:rPr lang="en-US" sz="4000" b="1" dirty="0">
                <a:solidFill>
                  <a:srgbClr val="FF0000"/>
                </a:solidFill>
                <a:latin typeface="Tahoma" pitchFamily="34" charset="0"/>
                <a:cs typeface="Tahoma" pitchFamily="34" charset="0"/>
              </a:rPr>
              <a:t> </a:t>
            </a:r>
            <a:r>
              <a:rPr lang="en-US" sz="4000" b="1" dirty="0" err="1">
                <a:solidFill>
                  <a:srgbClr val="FF0000"/>
                </a:solidFill>
                <a:latin typeface="Tahoma" pitchFamily="34" charset="0"/>
                <a:cs typeface="Tahoma" pitchFamily="34" charset="0"/>
              </a:rPr>
              <a:t>nhân</a:t>
            </a:r>
            <a:r>
              <a:rPr lang="en-US" sz="4000" b="1" dirty="0">
                <a:solidFill>
                  <a:srgbClr val="FF0000"/>
                </a:solidFill>
                <a:latin typeface="Tahoma" pitchFamily="34" charset="0"/>
                <a:cs typeface="Tahoma" pitchFamily="34" charset="0"/>
              </a:rPr>
              <a:t> </a:t>
            </a:r>
            <a:r>
              <a:rPr lang="en-US" sz="4000" b="1" dirty="0" err="1">
                <a:solidFill>
                  <a:srgbClr val="FF0000"/>
                </a:solidFill>
                <a:latin typeface="Tahoma" pitchFamily="34" charset="0"/>
                <a:cs typeface="Tahoma" pitchFamily="34" charset="0"/>
              </a:rPr>
              <a:t>giảm</a:t>
            </a:r>
            <a:r>
              <a:rPr lang="en-US" sz="4000" b="1" dirty="0">
                <a:solidFill>
                  <a:srgbClr val="FF0000"/>
                </a:solidFill>
                <a:latin typeface="Tahoma" pitchFamily="34" charset="0"/>
                <a:cs typeface="Tahoma" pitchFamily="34" charset="0"/>
              </a:rPr>
              <a:t> </a:t>
            </a:r>
            <a:r>
              <a:rPr lang="en-US" sz="4000" b="1" dirty="0" err="1">
                <a:solidFill>
                  <a:srgbClr val="FF0000"/>
                </a:solidFill>
                <a:latin typeface="Tahoma" pitchFamily="34" charset="0"/>
                <a:cs typeface="Tahoma" pitchFamily="34" charset="0"/>
              </a:rPr>
              <a:t>tiểu</a:t>
            </a:r>
            <a:r>
              <a:rPr lang="en-US" sz="4000" b="1" dirty="0">
                <a:solidFill>
                  <a:srgbClr val="FF0000"/>
                </a:solidFill>
                <a:latin typeface="Tahoma" pitchFamily="34" charset="0"/>
                <a:cs typeface="Tahoma" pitchFamily="34" charset="0"/>
              </a:rPr>
              <a:t> </a:t>
            </a:r>
            <a:r>
              <a:rPr lang="en-US" sz="4000" b="1" dirty="0" err="1">
                <a:solidFill>
                  <a:srgbClr val="FF0000"/>
                </a:solidFill>
                <a:latin typeface="Tahoma" pitchFamily="34" charset="0"/>
                <a:cs typeface="Tahoma" pitchFamily="34" charset="0"/>
              </a:rPr>
              <a:t>cầu</a:t>
            </a:r>
            <a:r>
              <a:rPr lang="vi-VN" sz="4000" b="1" dirty="0">
                <a:solidFill>
                  <a:srgbClr val="FF0000"/>
                </a:solidFill>
                <a:latin typeface="Tahoma" pitchFamily="34" charset="0"/>
                <a:cs typeface="Tahoma" pitchFamily="34" charset="0"/>
              </a:rPr>
              <a:t> theo nguyên nhân </a:t>
            </a:r>
            <a:endParaRPr lang="en-US" sz="4000" b="1" dirty="0">
              <a:solidFill>
                <a:srgbClr val="FF0000"/>
              </a:solidFill>
              <a:latin typeface="Tahoma" pitchFamily="34" charset="0"/>
              <a:cs typeface="Tahoma" pitchFamily="34" charset="0"/>
            </a:endParaRPr>
          </a:p>
        </p:txBody>
      </p:sp>
      <p:pic>
        <p:nvPicPr>
          <p:cNvPr id="4" name="Content Placeholder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91638" y="1766169"/>
            <a:ext cx="8054236" cy="47911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Rectangle 9"/>
          <p:cNvSpPr/>
          <p:nvPr/>
        </p:nvSpPr>
        <p:spPr>
          <a:xfrm>
            <a:off x="3361038" y="3583459"/>
            <a:ext cx="6684836" cy="2973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4"/>
          <a:stretch>
            <a:fillRect/>
          </a:stretch>
        </p:blipFill>
        <p:spPr>
          <a:xfrm>
            <a:off x="3698790" y="3583459"/>
            <a:ext cx="3875547" cy="2916224"/>
          </a:xfrm>
          <a:prstGeom prst="rect">
            <a:avLst/>
          </a:prstGeom>
        </p:spPr>
      </p:pic>
      <p:sp>
        <p:nvSpPr>
          <p:cNvPr id="12" name="TextBox 11"/>
          <p:cNvSpPr txBox="1"/>
          <p:nvPr/>
        </p:nvSpPr>
        <p:spPr>
          <a:xfrm>
            <a:off x="7949514" y="3583459"/>
            <a:ext cx="3278659" cy="1200329"/>
          </a:xfrm>
          <a:prstGeom prst="rect">
            <a:avLst/>
          </a:prstGeom>
          <a:solidFill>
            <a:schemeClr val="accent2">
              <a:lumMod val="40000"/>
              <a:lumOff val="60000"/>
            </a:schemeClr>
          </a:solidFill>
        </p:spPr>
        <p:txBody>
          <a:bodyPr wrap="square" rtlCol="0">
            <a:spAutoFit/>
          </a:bodyPr>
          <a:lstStyle/>
          <a:p>
            <a:pPr marL="342900" indent="-342900">
              <a:buAutoNum type="arabicPeriod"/>
            </a:pPr>
            <a:r>
              <a:rPr lang="vi-VN" dirty="0"/>
              <a:t>LDH tăng, Bilirubin GT tăng, Hap to globin giảm </a:t>
            </a:r>
            <a:r>
              <a:rPr lang="vi-VN" dirty="0">
                <a:sym typeface="Wingdings" panose="05000000000000000000" pitchFamily="2" charset="2"/>
              </a:rPr>
              <a:t> tán huyết </a:t>
            </a:r>
          </a:p>
          <a:p>
            <a:pPr marL="342900" indent="-342900">
              <a:buAutoNum type="arabicPeriod"/>
            </a:pPr>
            <a:r>
              <a:rPr lang="vi-VN" dirty="0"/>
              <a:t>Coom’b tt (-) </a:t>
            </a:r>
            <a:r>
              <a:rPr lang="vi-VN" dirty="0">
                <a:sym typeface="Wingdings" panose="05000000000000000000" pitchFamily="2" charset="2"/>
              </a:rPr>
              <a:t> TTP/HUS</a:t>
            </a:r>
            <a:endParaRPr lang="en-US" dirty="0"/>
          </a:p>
        </p:txBody>
      </p:sp>
      <p:cxnSp>
        <p:nvCxnSpPr>
          <p:cNvPr id="14" name="Straight Arrow Connector 13"/>
          <p:cNvCxnSpPr/>
          <p:nvPr/>
        </p:nvCxnSpPr>
        <p:spPr>
          <a:xfrm>
            <a:off x="3253946" y="3912973"/>
            <a:ext cx="1960605" cy="3871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949514" y="5003830"/>
            <a:ext cx="3278659" cy="1477328"/>
          </a:xfrm>
          <a:prstGeom prst="rect">
            <a:avLst/>
          </a:prstGeom>
          <a:solidFill>
            <a:schemeClr val="accent6">
              <a:lumMod val="40000"/>
              <a:lumOff val="60000"/>
            </a:schemeClr>
          </a:solidFill>
        </p:spPr>
        <p:txBody>
          <a:bodyPr wrap="square" rtlCol="0">
            <a:spAutoFit/>
          </a:bodyPr>
          <a:lstStyle/>
          <a:p>
            <a:pPr marL="342900" indent="-342900">
              <a:buAutoNum type="arabicPeriod"/>
            </a:pPr>
            <a:r>
              <a:rPr lang="vi-VN" dirty="0"/>
              <a:t>LDH tăng, Bilirubin GT tăng, Hap to globin giảm </a:t>
            </a:r>
            <a:r>
              <a:rPr lang="vi-VN" dirty="0">
                <a:sym typeface="Wingdings" panose="05000000000000000000" pitchFamily="2" charset="2"/>
              </a:rPr>
              <a:t> tán huyết </a:t>
            </a:r>
          </a:p>
          <a:p>
            <a:pPr marL="342900" indent="-342900">
              <a:buAutoNum type="arabicPeriod"/>
            </a:pPr>
            <a:r>
              <a:rPr lang="vi-VN" dirty="0"/>
              <a:t>PT, aPTT  kéo dài và Fibrinogen giảm </a:t>
            </a:r>
            <a:r>
              <a:rPr lang="vi-VN" dirty="0">
                <a:sym typeface="Wingdings" panose="05000000000000000000" pitchFamily="2" charset="2"/>
              </a:rPr>
              <a:t> DIC</a:t>
            </a:r>
            <a:endParaRPr lang="en-US" dirty="0"/>
          </a:p>
        </p:txBody>
      </p:sp>
    </p:spTree>
    <p:extLst>
      <p:ext uri="{BB962C8B-B14F-4D97-AF65-F5344CB8AC3E}">
        <p14:creationId xmlns:p14="http://schemas.microsoft.com/office/powerpoint/2010/main" val="2482611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down)">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err="1">
                <a:solidFill>
                  <a:srgbClr val="FF0000"/>
                </a:solidFill>
                <a:latin typeface="Tahoma" pitchFamily="34" charset="0"/>
                <a:cs typeface="Tahoma" pitchFamily="34" charset="0"/>
              </a:rPr>
              <a:t>Tiếp</a:t>
            </a:r>
            <a:r>
              <a:rPr lang="en-US" sz="4000" b="1" dirty="0">
                <a:solidFill>
                  <a:srgbClr val="FF0000"/>
                </a:solidFill>
                <a:latin typeface="Tahoma" pitchFamily="34" charset="0"/>
                <a:cs typeface="Tahoma" pitchFamily="34" charset="0"/>
              </a:rPr>
              <a:t> </a:t>
            </a:r>
            <a:r>
              <a:rPr lang="en-US" sz="4000" b="1" dirty="0" err="1">
                <a:solidFill>
                  <a:srgbClr val="FF0000"/>
                </a:solidFill>
                <a:latin typeface="Tahoma" pitchFamily="34" charset="0"/>
                <a:cs typeface="Tahoma" pitchFamily="34" charset="0"/>
              </a:rPr>
              <a:t>cận</a:t>
            </a:r>
            <a:r>
              <a:rPr lang="en-US" sz="4000" b="1" dirty="0">
                <a:solidFill>
                  <a:srgbClr val="FF0000"/>
                </a:solidFill>
                <a:latin typeface="Tahoma" pitchFamily="34" charset="0"/>
                <a:cs typeface="Tahoma" pitchFamily="34" charset="0"/>
              </a:rPr>
              <a:t> </a:t>
            </a:r>
            <a:r>
              <a:rPr lang="en-US" sz="4000" b="1" dirty="0" err="1">
                <a:solidFill>
                  <a:srgbClr val="FF0000"/>
                </a:solidFill>
                <a:latin typeface="Tahoma" pitchFamily="34" charset="0"/>
                <a:cs typeface="Tahoma" pitchFamily="34" charset="0"/>
              </a:rPr>
              <a:t>bệnh</a:t>
            </a:r>
            <a:r>
              <a:rPr lang="en-US" sz="4000" b="1" dirty="0">
                <a:solidFill>
                  <a:srgbClr val="FF0000"/>
                </a:solidFill>
                <a:latin typeface="Tahoma" pitchFamily="34" charset="0"/>
                <a:cs typeface="Tahoma" pitchFamily="34" charset="0"/>
              </a:rPr>
              <a:t> </a:t>
            </a:r>
            <a:r>
              <a:rPr lang="en-US" sz="4000" b="1" dirty="0" err="1">
                <a:solidFill>
                  <a:srgbClr val="FF0000"/>
                </a:solidFill>
                <a:latin typeface="Tahoma" pitchFamily="34" charset="0"/>
                <a:cs typeface="Tahoma" pitchFamily="34" charset="0"/>
              </a:rPr>
              <a:t>nhân</a:t>
            </a:r>
            <a:r>
              <a:rPr lang="en-US" sz="4000" b="1" dirty="0">
                <a:solidFill>
                  <a:srgbClr val="FF0000"/>
                </a:solidFill>
                <a:latin typeface="Tahoma" pitchFamily="34" charset="0"/>
                <a:cs typeface="Tahoma" pitchFamily="34" charset="0"/>
              </a:rPr>
              <a:t> </a:t>
            </a:r>
            <a:r>
              <a:rPr lang="en-US" sz="4000" b="1" dirty="0" err="1">
                <a:solidFill>
                  <a:srgbClr val="FF0000"/>
                </a:solidFill>
                <a:latin typeface="Tahoma" pitchFamily="34" charset="0"/>
                <a:cs typeface="Tahoma" pitchFamily="34" charset="0"/>
              </a:rPr>
              <a:t>giảm</a:t>
            </a:r>
            <a:r>
              <a:rPr lang="en-US" sz="4000" b="1" dirty="0">
                <a:solidFill>
                  <a:srgbClr val="FF0000"/>
                </a:solidFill>
                <a:latin typeface="Tahoma" pitchFamily="34" charset="0"/>
                <a:cs typeface="Tahoma" pitchFamily="34" charset="0"/>
              </a:rPr>
              <a:t> </a:t>
            </a:r>
            <a:r>
              <a:rPr lang="en-US" sz="4000" b="1" dirty="0" err="1">
                <a:solidFill>
                  <a:srgbClr val="FF0000"/>
                </a:solidFill>
                <a:latin typeface="Tahoma" pitchFamily="34" charset="0"/>
                <a:cs typeface="Tahoma" pitchFamily="34" charset="0"/>
              </a:rPr>
              <a:t>tiểu</a:t>
            </a:r>
            <a:r>
              <a:rPr lang="en-US" sz="4000" b="1" dirty="0">
                <a:solidFill>
                  <a:srgbClr val="FF0000"/>
                </a:solidFill>
                <a:latin typeface="Tahoma" pitchFamily="34" charset="0"/>
                <a:cs typeface="Tahoma" pitchFamily="34" charset="0"/>
              </a:rPr>
              <a:t> </a:t>
            </a:r>
            <a:r>
              <a:rPr lang="en-US" sz="4000" b="1" dirty="0" err="1">
                <a:solidFill>
                  <a:srgbClr val="FF0000"/>
                </a:solidFill>
                <a:latin typeface="Tahoma" pitchFamily="34" charset="0"/>
                <a:cs typeface="Tahoma" pitchFamily="34" charset="0"/>
              </a:rPr>
              <a:t>cầu</a:t>
            </a:r>
            <a:r>
              <a:rPr lang="vi-VN" sz="4000" b="1" dirty="0">
                <a:solidFill>
                  <a:srgbClr val="FF0000"/>
                </a:solidFill>
                <a:latin typeface="Tahoma" pitchFamily="34" charset="0"/>
                <a:cs typeface="Tahoma" pitchFamily="34" charset="0"/>
              </a:rPr>
              <a:t> theo nguyên nhân </a:t>
            </a:r>
            <a:endParaRPr lang="en-US" sz="4000" b="1" dirty="0">
              <a:solidFill>
                <a:srgbClr val="FF0000"/>
              </a:solidFill>
              <a:latin typeface="Tahoma" pitchFamily="34" charset="0"/>
              <a:cs typeface="Tahoma" pitchFamily="34" charset="0"/>
            </a:endParaRPr>
          </a:p>
        </p:txBody>
      </p:sp>
      <p:pic>
        <p:nvPicPr>
          <p:cNvPr id="4" name="Content Placeholder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91638" y="1766169"/>
            <a:ext cx="8054236" cy="47911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Rectangle 9"/>
          <p:cNvSpPr/>
          <p:nvPr/>
        </p:nvSpPr>
        <p:spPr>
          <a:xfrm>
            <a:off x="5074508" y="3583459"/>
            <a:ext cx="4971366" cy="2973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5189838" y="3583459"/>
            <a:ext cx="2800865" cy="2883244"/>
          </a:xfrm>
          <a:prstGeom prst="rect">
            <a:avLst/>
          </a:prstGeom>
        </p:spPr>
      </p:pic>
      <p:pic>
        <p:nvPicPr>
          <p:cNvPr id="5" name="Picture 4"/>
          <p:cNvPicPr>
            <a:picLocks noChangeAspect="1"/>
          </p:cNvPicPr>
          <p:nvPr/>
        </p:nvPicPr>
        <p:blipFill>
          <a:blip r:embed="rId5"/>
          <a:stretch>
            <a:fillRect/>
          </a:stretch>
        </p:blipFill>
        <p:spPr>
          <a:xfrm>
            <a:off x="8426514" y="3583459"/>
            <a:ext cx="3238720" cy="2883244"/>
          </a:xfrm>
          <a:prstGeom prst="rect">
            <a:avLst/>
          </a:prstGeom>
        </p:spPr>
      </p:pic>
    </p:spTree>
    <p:extLst>
      <p:ext uri="{BB962C8B-B14F-4D97-AF65-F5344CB8AC3E}">
        <p14:creationId xmlns:p14="http://schemas.microsoft.com/office/powerpoint/2010/main" val="6580051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lgn="ctr"/>
            <a:r>
              <a:rPr lang="en-US" sz="4000" dirty="0" err="1">
                <a:solidFill>
                  <a:srgbClr val="FF0000"/>
                </a:solidFill>
                <a:latin typeface="Arial" panose="020B0604020202020204" pitchFamily="34" charset="0"/>
                <a:cs typeface="Arial" panose="020B0604020202020204" pitchFamily="34" charset="0"/>
              </a:rPr>
              <a:t>Xét</a:t>
            </a:r>
            <a:r>
              <a:rPr lang="en-US" sz="4000" dirty="0">
                <a:solidFill>
                  <a:srgbClr val="FF0000"/>
                </a:solidFill>
                <a:latin typeface="Arial" panose="020B0604020202020204" pitchFamily="34" charset="0"/>
                <a:cs typeface="Arial" panose="020B0604020202020204" pitchFamily="34" charset="0"/>
              </a:rPr>
              <a:t> </a:t>
            </a:r>
            <a:r>
              <a:rPr lang="en-US" sz="4000" dirty="0" err="1">
                <a:solidFill>
                  <a:srgbClr val="FF0000"/>
                </a:solidFill>
                <a:latin typeface="Arial" panose="020B0604020202020204" pitchFamily="34" charset="0"/>
                <a:cs typeface="Arial" panose="020B0604020202020204" pitchFamily="34" charset="0"/>
              </a:rPr>
              <a:t>nghiệm</a:t>
            </a:r>
            <a:r>
              <a:rPr lang="en-US" sz="4000" dirty="0">
                <a:solidFill>
                  <a:srgbClr val="FF0000"/>
                </a:solidFill>
                <a:latin typeface="Arial" panose="020B0604020202020204" pitchFamily="34" charset="0"/>
                <a:cs typeface="Arial" panose="020B0604020202020204" pitchFamily="34" charset="0"/>
              </a:rPr>
              <a:t> </a:t>
            </a:r>
            <a:r>
              <a:rPr lang="en-US" sz="4000" dirty="0" err="1">
                <a:solidFill>
                  <a:srgbClr val="FF0000"/>
                </a:solidFill>
                <a:latin typeface="Arial" panose="020B0604020202020204" pitchFamily="34" charset="0"/>
                <a:cs typeface="Arial" panose="020B0604020202020204" pitchFamily="34" charset="0"/>
              </a:rPr>
              <a:t>tủy</a:t>
            </a:r>
            <a:r>
              <a:rPr lang="en-US" sz="4000" dirty="0">
                <a:solidFill>
                  <a:srgbClr val="FF0000"/>
                </a:solidFill>
                <a:latin typeface="Arial" panose="020B0604020202020204" pitchFamily="34" charset="0"/>
                <a:cs typeface="Arial" panose="020B0604020202020204" pitchFamily="34" charset="0"/>
              </a:rPr>
              <a:t> </a:t>
            </a:r>
            <a:r>
              <a:rPr lang="en-US" sz="4000" dirty="0" err="1">
                <a:solidFill>
                  <a:srgbClr val="FF0000"/>
                </a:solidFill>
                <a:latin typeface="Arial" panose="020B0604020202020204" pitchFamily="34" charset="0"/>
                <a:cs typeface="Arial" panose="020B0604020202020204" pitchFamily="34" charset="0"/>
              </a:rPr>
              <a:t>xương</a:t>
            </a:r>
            <a:endParaRPr lang="en-US" sz="4000" dirty="0">
              <a:solidFill>
                <a:srgbClr val="FF0000"/>
              </a:solidFill>
              <a:latin typeface="Arial" panose="020B0604020202020204" pitchFamily="34" charset="0"/>
              <a:cs typeface="Arial" panose="020B0604020202020204" pitchFamily="34" charset="0"/>
            </a:endParaRPr>
          </a:p>
        </p:txBody>
      </p:sp>
      <p:sp>
        <p:nvSpPr>
          <p:cNvPr id="5" name="Content Placeholder 4"/>
          <p:cNvSpPr>
            <a:spLocks noGrp="1"/>
          </p:cNvSpPr>
          <p:nvPr>
            <p:ph sz="half" idx="1"/>
          </p:nvPr>
        </p:nvSpPr>
        <p:spPr/>
        <p:txBody>
          <a:bodyPr>
            <a:normAutofit/>
          </a:bodyPr>
          <a:lstStyle/>
          <a:p>
            <a:pPr lvl="0">
              <a:lnSpc>
                <a:spcPct val="100000"/>
              </a:lnSpc>
            </a:pPr>
            <a:r>
              <a:rPr lang="en-US" sz="2000" dirty="0" err="1">
                <a:latin typeface="Arial" panose="020B0604020202020204" pitchFamily="34" charset="0"/>
                <a:cs typeface="Arial" panose="020B0604020202020204" pitchFamily="34" charset="0"/>
              </a:rPr>
              <a:t>Chọc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hút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sinh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thiết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tủy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xương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có</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thể</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giúp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ích</a:t>
            </a:r>
            <a:r>
              <a:rPr lang="en-US" sz="2000" dirty="0">
                <a:latin typeface="Arial" panose="020B0604020202020204" pitchFamily="34" charset="0"/>
                <a:cs typeface="Arial" panose="020B0604020202020204" pitchFamily="34" charset="0"/>
              </a:rPr>
              <a:t> ở </a:t>
            </a:r>
            <a:r>
              <a:rPr lang="en-US" sz="2000" dirty="0" err="1">
                <a:latin typeface="Arial" panose="020B0604020202020204" pitchFamily="34" charset="0"/>
                <a:cs typeface="Arial" panose="020B0604020202020204" pitchFamily="34" charset="0"/>
              </a:rPr>
              <a:t>một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bệnh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nhân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để</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định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sự</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hiện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diện</a:t>
            </a:r>
            <a:r>
              <a:rPr lang="en-US" sz="2000" dirty="0">
                <a:latin typeface="Arial" panose="020B0604020202020204" pitchFamily="34" charset="0"/>
                <a:cs typeface="Arial" panose="020B0604020202020204" pitchFamily="34" charset="0"/>
              </a:rPr>
              <a:t> hay </a:t>
            </a:r>
            <a:r>
              <a:rPr lang="en-US" sz="2000" dirty="0" err="1">
                <a:latin typeface="Arial" panose="020B0604020202020204" pitchFamily="34" charset="0"/>
                <a:cs typeface="Arial" panose="020B0604020202020204" pitchFamily="34" charset="0"/>
              </a:rPr>
              <a:t>vắng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mặt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mẫu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tiểu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cầu</a:t>
            </a:r>
            <a:r>
              <a:rPr 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sym typeface="Wingdings"/>
              </a:rPr>
              <a: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chỉ</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ra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nguyên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nhân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giảm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tiểu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cầu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là</a:t>
            </a:r>
            <a:r>
              <a:rPr lang="en-US" sz="2000" dirty="0">
                <a:latin typeface="Arial" panose="020B0604020202020204" pitchFamily="34" charset="0"/>
                <a:cs typeface="Arial" panose="020B0604020202020204" pitchFamily="34" charset="0"/>
              </a:rPr>
              <a:t> do </a:t>
            </a:r>
            <a:r>
              <a:rPr lang="en-US" sz="2000" dirty="0" err="1">
                <a:latin typeface="Arial" panose="020B0604020202020204" pitchFamily="34" charset="0"/>
                <a:cs typeface="Arial" panose="020B0604020202020204" pitchFamily="34" charset="0"/>
              </a:rPr>
              <a:t>giảm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sản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xuất</a:t>
            </a:r>
            <a:r>
              <a:rPr lang="en-US" sz="2000" dirty="0">
                <a:latin typeface="Arial" panose="020B0604020202020204" pitchFamily="34" charset="0"/>
                <a:cs typeface="Arial" panose="020B0604020202020204" pitchFamily="34" charset="0"/>
              </a:rPr>
              <a:t> hay </a:t>
            </a:r>
            <a:r>
              <a:rPr lang="en-US" sz="2000" dirty="0" err="1">
                <a:latin typeface="Arial" panose="020B0604020202020204" pitchFamily="34" charset="0"/>
                <a:cs typeface="Arial" panose="020B0604020202020204" pitchFamily="34" charset="0"/>
              </a:rPr>
              <a:t>phá</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hủy</a:t>
            </a:r>
            <a:r>
              <a:rPr lang="en-US" sz="2000" dirty="0">
                <a:latin typeface="Arial" panose="020B0604020202020204" pitchFamily="34" charset="0"/>
                <a:cs typeface="Arial" panose="020B0604020202020204" pitchFamily="34" charset="0"/>
              </a:rPr>
              <a:t>.</a:t>
            </a:r>
          </a:p>
          <a:p>
            <a:pPr lvl="0">
              <a:lnSpc>
                <a:spcPct val="100000"/>
              </a:lnSpc>
            </a:pPr>
            <a:r>
              <a:rPr lang="en-US" sz="2000" dirty="0" err="1">
                <a:latin typeface="Arial" panose="020B0604020202020204" pitchFamily="34" charset="0"/>
                <a:cs typeface="Arial" panose="020B0604020202020204" pitchFamily="34" charset="0"/>
              </a:rPr>
              <a:t>Chọc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hút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sinh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thiết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tủy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xương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có</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thể</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giúp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ích</a:t>
            </a:r>
            <a:r>
              <a:rPr lang="en-US" sz="2000" dirty="0">
                <a:latin typeface="Arial" panose="020B0604020202020204" pitchFamily="34" charset="0"/>
                <a:cs typeface="Arial" panose="020B0604020202020204" pitchFamily="34" charset="0"/>
              </a:rPr>
              <a:t> ở </a:t>
            </a:r>
            <a:r>
              <a:rPr lang="en-US" sz="2000" dirty="0" err="1">
                <a:latin typeface="Arial" panose="020B0604020202020204" pitchFamily="34" charset="0"/>
                <a:cs typeface="Arial" panose="020B0604020202020204" pitchFamily="34" charset="0"/>
              </a:rPr>
              <a:t>những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bệnh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nhân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lớn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tuổi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với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giảm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tiểu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cầu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đơn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thuần</a:t>
            </a:r>
            <a:r>
              <a:rPr lang="vi-VN" sz="2000" dirty="0">
                <a:latin typeface="Arial" panose="020B0604020202020204" pitchFamily="34" charset="0"/>
                <a:cs typeface="Arial" panose="020B0604020202020204" pitchFamily="34" charset="0"/>
              </a:rPr>
              <a:t> để loại trừ </a:t>
            </a:r>
          </a:p>
          <a:p>
            <a:pPr lvl="1">
              <a:lnSpc>
                <a:spcPct val="100000"/>
              </a:lnSpc>
            </a:pPr>
            <a:r>
              <a:rPr lang="vi-VN" sz="1600" dirty="0">
                <a:latin typeface="Arial" panose="020B0604020202020204" pitchFamily="34" charset="0"/>
                <a:cs typeface="Arial" panose="020B0604020202020204" pitchFamily="34" charset="0"/>
              </a:rPr>
              <a:t>Loạn sản tủy </a:t>
            </a:r>
          </a:p>
          <a:p>
            <a:pPr lvl="1">
              <a:lnSpc>
                <a:spcPct val="100000"/>
              </a:lnSpc>
            </a:pPr>
            <a:r>
              <a:rPr lang="vi-VN" sz="1600" dirty="0">
                <a:latin typeface="Arial" panose="020B0604020202020204" pitchFamily="34" charset="0"/>
                <a:cs typeface="Arial" panose="020B0604020202020204" pitchFamily="34" charset="0"/>
              </a:rPr>
              <a:t>Bệnh bạch cầu </a:t>
            </a:r>
          </a:p>
          <a:p>
            <a:pPr lvl="1">
              <a:lnSpc>
                <a:spcPct val="100000"/>
              </a:lnSpc>
            </a:pPr>
            <a:r>
              <a:rPr lang="vi-VN" sz="1600" dirty="0">
                <a:latin typeface="Arial" panose="020B0604020202020204" pitchFamily="34" charset="0"/>
                <a:cs typeface="Arial" panose="020B0604020202020204" pitchFamily="34" charset="0"/>
              </a:rPr>
              <a:t>Xơ tủy nguyên phát </a:t>
            </a:r>
            <a:endParaRPr lang="en-US" sz="1600" dirty="0">
              <a:latin typeface="Arial" panose="020B0604020202020204" pitchFamily="34" charset="0"/>
              <a:cs typeface="Arial" panose="020B0604020202020204" pitchFamily="34" charset="0"/>
            </a:endParaRPr>
          </a:p>
          <a:p>
            <a:endParaRPr lang="en-US" sz="2000" dirty="0">
              <a:latin typeface="Tahoma" pitchFamily="34" charset="0"/>
              <a:cs typeface="Tahoma" pitchFamily="34" charset="0"/>
            </a:endParaRPr>
          </a:p>
        </p:txBody>
      </p:sp>
      <p:pic>
        <p:nvPicPr>
          <p:cNvPr id="1026" name="Picture 2" descr="Kết quả hình ảnh cho bone marrow biopsy"/>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492434" y="1509456"/>
            <a:ext cx="4079789" cy="293771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6385342" y="4077729"/>
            <a:ext cx="4186881" cy="2492397"/>
          </a:xfrm>
          <a:prstGeom prst="rect">
            <a:avLst/>
          </a:prstGeom>
        </p:spPr>
      </p:pic>
    </p:spTree>
    <p:extLst>
      <p:ext uri="{BB962C8B-B14F-4D97-AF65-F5344CB8AC3E}">
        <p14:creationId xmlns:p14="http://schemas.microsoft.com/office/powerpoint/2010/main" val="22103193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sz="3600" b="1" dirty="0">
                <a:solidFill>
                  <a:srgbClr val="1010B0"/>
                </a:solidFill>
              </a:rPr>
              <a:t>Giá trị của số lượng tiểu cầu trong lâm sàng</a:t>
            </a:r>
            <a:endParaRPr lang="en-US" sz="3600" b="1" dirty="0">
              <a:solidFill>
                <a:srgbClr val="1010B0"/>
              </a:solidFill>
            </a:endParaRPr>
          </a:p>
        </p:txBody>
      </p:sp>
      <p:pic>
        <p:nvPicPr>
          <p:cNvPr id="4" name="Content Placeholder 3"/>
          <p:cNvPicPr>
            <a:picLocks noGrp="1" noChangeAspect="1"/>
          </p:cNvPicPr>
          <p:nvPr>
            <p:ph idx="1"/>
          </p:nvPr>
        </p:nvPicPr>
        <p:blipFill>
          <a:blip r:embed="rId3"/>
          <a:stretch>
            <a:fillRect/>
          </a:stretch>
        </p:blipFill>
        <p:spPr>
          <a:xfrm>
            <a:off x="838201" y="1825626"/>
            <a:ext cx="10515600" cy="4879975"/>
          </a:xfrm>
          <a:prstGeom prst="rect">
            <a:avLst/>
          </a:prstGeom>
        </p:spPr>
      </p:pic>
    </p:spTree>
    <p:extLst>
      <p:ext uri="{BB962C8B-B14F-4D97-AF65-F5344CB8AC3E}">
        <p14:creationId xmlns:p14="http://schemas.microsoft.com/office/powerpoint/2010/main" val="24193627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59F64-A3F4-B64F-AE1F-DEF7264D7E4E}"/>
              </a:ext>
            </a:extLst>
          </p:cNvPr>
          <p:cNvSpPr>
            <a:spLocks noGrp="1"/>
          </p:cNvSpPr>
          <p:nvPr>
            <p:ph type="title"/>
          </p:nvPr>
        </p:nvSpPr>
        <p:spPr/>
        <p:txBody>
          <a:bodyPr/>
          <a:lstStyle/>
          <a:p>
            <a:pPr marL="571500" indent="-571500">
              <a:buFont typeface="Wingdings" pitchFamily="2" charset="2"/>
              <a:buChar char="Ø"/>
            </a:pPr>
            <a:r>
              <a:rPr lang="en-US" b="1">
                <a:solidFill>
                  <a:srgbClr val="FF0000"/>
                </a:solidFill>
              </a:rPr>
              <a:t>CA LÂM SÀNG</a:t>
            </a:r>
          </a:p>
        </p:txBody>
      </p:sp>
      <p:sp>
        <p:nvSpPr>
          <p:cNvPr id="3" name="Content Placeholder 2">
            <a:extLst>
              <a:ext uri="{FF2B5EF4-FFF2-40B4-BE49-F238E27FC236}">
                <a16:creationId xmlns:a16="http://schemas.microsoft.com/office/drawing/2014/main" id="{9039AEC2-FD36-D046-B6D8-68804D93D921}"/>
              </a:ext>
            </a:extLst>
          </p:cNvPr>
          <p:cNvSpPr>
            <a:spLocks noGrp="1"/>
          </p:cNvSpPr>
          <p:nvPr>
            <p:ph idx="1"/>
          </p:nvPr>
        </p:nvSpPr>
        <p:spPr/>
        <p:txBody>
          <a:bodyPr/>
          <a:lstStyle/>
          <a:p>
            <a:pPr marL="514350" indent="-514350" algn="just">
              <a:lnSpc>
                <a:spcPct val="150000"/>
              </a:lnSpc>
              <a:buFont typeface="+mj-lt"/>
              <a:buAutoNum type="arabicPeriod" startAt="16"/>
            </a:pPr>
            <a:r>
              <a:rPr lang="en-US" b="1">
                <a:solidFill>
                  <a:srgbClr val="FF0000"/>
                </a:solidFill>
              </a:rPr>
              <a:t>Nêu cơ chế bệnh sinh xuất huyết giảm tiểu cầu miễn dịch</a:t>
            </a:r>
          </a:p>
          <a:p>
            <a:pPr marL="514350" indent="-514350" algn="just">
              <a:lnSpc>
                <a:spcPct val="150000"/>
              </a:lnSpc>
              <a:buFont typeface="+mj-lt"/>
              <a:buAutoNum type="arabicPeriod" startAt="16"/>
            </a:pPr>
            <a:endParaRPr lang="en-US" b="1">
              <a:solidFill>
                <a:srgbClr val="0070C0"/>
              </a:solidFill>
            </a:endParaRPr>
          </a:p>
          <a:p>
            <a:pPr marL="514350" indent="-514350" algn="just">
              <a:lnSpc>
                <a:spcPct val="150000"/>
              </a:lnSpc>
              <a:buFont typeface="+mj-lt"/>
              <a:buAutoNum type="arabicPeriod" startAt="16"/>
            </a:pPr>
            <a:endParaRPr lang="en-US" b="1">
              <a:solidFill>
                <a:srgbClr val="0070C0"/>
              </a:solidFill>
            </a:endParaRPr>
          </a:p>
        </p:txBody>
      </p:sp>
    </p:spTree>
    <p:extLst>
      <p:ext uri="{BB962C8B-B14F-4D97-AF65-F5344CB8AC3E}">
        <p14:creationId xmlns:p14="http://schemas.microsoft.com/office/powerpoint/2010/main" val="3435239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59F64-A3F4-B64F-AE1F-DEF7264D7E4E}"/>
              </a:ext>
            </a:extLst>
          </p:cNvPr>
          <p:cNvSpPr>
            <a:spLocks noGrp="1"/>
          </p:cNvSpPr>
          <p:nvPr>
            <p:ph type="title"/>
          </p:nvPr>
        </p:nvSpPr>
        <p:spPr>
          <a:xfrm>
            <a:off x="838200" y="131353"/>
            <a:ext cx="10515600" cy="1325563"/>
          </a:xfrm>
        </p:spPr>
        <p:txBody>
          <a:bodyPr/>
          <a:lstStyle/>
          <a:p>
            <a:pPr marL="571500" indent="-571500">
              <a:buFont typeface="Wingdings" pitchFamily="2" charset="2"/>
              <a:buChar char="Ø"/>
            </a:pPr>
            <a:r>
              <a:rPr lang="en-US" b="1" dirty="0">
                <a:solidFill>
                  <a:srgbClr val="FF0000"/>
                </a:solidFill>
              </a:rPr>
              <a:t>CA LÂM SÀNG</a:t>
            </a:r>
          </a:p>
        </p:txBody>
      </p:sp>
      <p:sp>
        <p:nvSpPr>
          <p:cNvPr id="3" name="Content Placeholder 2">
            <a:extLst>
              <a:ext uri="{FF2B5EF4-FFF2-40B4-BE49-F238E27FC236}">
                <a16:creationId xmlns:a16="http://schemas.microsoft.com/office/drawing/2014/main" id="{9039AEC2-FD36-D046-B6D8-68804D93D921}"/>
              </a:ext>
            </a:extLst>
          </p:cNvPr>
          <p:cNvSpPr>
            <a:spLocks noGrp="1"/>
          </p:cNvSpPr>
          <p:nvPr>
            <p:ph idx="1"/>
          </p:nvPr>
        </p:nvSpPr>
        <p:spPr>
          <a:xfrm>
            <a:off x="556751" y="1231833"/>
            <a:ext cx="11078498" cy="5401084"/>
          </a:xfrm>
        </p:spPr>
        <p:txBody>
          <a:bodyPr>
            <a:normAutofit/>
          </a:bodyPr>
          <a:lstStyle/>
          <a:p>
            <a:pPr marL="514350" indent="-514350">
              <a:lnSpc>
                <a:spcPct val="150000"/>
              </a:lnSpc>
              <a:spcBef>
                <a:spcPts val="0"/>
              </a:spcBef>
              <a:buFont typeface="+mj-lt"/>
              <a:buAutoNum type="arabicPeriod"/>
            </a:pPr>
            <a:r>
              <a:rPr lang="en-US" sz="2600" b="1" dirty="0" err="1">
                <a:solidFill>
                  <a:srgbClr val="00B050"/>
                </a:solidFill>
              </a:rPr>
              <a:t>Hành</a:t>
            </a:r>
            <a:r>
              <a:rPr lang="en-US" sz="2600" b="1" dirty="0">
                <a:solidFill>
                  <a:srgbClr val="00B050"/>
                </a:solidFill>
              </a:rPr>
              <a:t> </a:t>
            </a:r>
            <a:r>
              <a:rPr lang="en-US" sz="2600" b="1" dirty="0" err="1">
                <a:solidFill>
                  <a:srgbClr val="00B050"/>
                </a:solidFill>
              </a:rPr>
              <a:t>chánh</a:t>
            </a:r>
            <a:r>
              <a:rPr lang="en-US" sz="2600" b="1" dirty="0">
                <a:solidFill>
                  <a:srgbClr val="00B050"/>
                </a:solidFill>
              </a:rPr>
              <a:t>: </a:t>
            </a:r>
          </a:p>
          <a:p>
            <a:pPr marL="495300" indent="393700">
              <a:lnSpc>
                <a:spcPct val="150000"/>
              </a:lnSpc>
              <a:spcBef>
                <a:spcPts val="0"/>
              </a:spcBef>
              <a:buFont typeface="System Font Regular"/>
              <a:buChar char="-"/>
            </a:pPr>
            <a:r>
              <a:rPr lang="en-US" sz="2400" dirty="0"/>
              <a:t>BN </a:t>
            </a:r>
            <a:r>
              <a:rPr lang="en-US" sz="2400" dirty="0" err="1"/>
              <a:t>nữ</a:t>
            </a:r>
            <a:r>
              <a:rPr lang="en-US" sz="2400" dirty="0"/>
              <a:t>, 20 </a:t>
            </a:r>
            <a:r>
              <a:rPr lang="en-US" sz="2400" dirty="0" err="1"/>
              <a:t>tuổi</a:t>
            </a:r>
            <a:r>
              <a:rPr lang="en-US" sz="2400" dirty="0"/>
              <a:t>		</a:t>
            </a:r>
          </a:p>
          <a:p>
            <a:pPr marL="495300" indent="393700">
              <a:lnSpc>
                <a:spcPct val="150000"/>
              </a:lnSpc>
              <a:spcBef>
                <a:spcPts val="0"/>
              </a:spcBef>
              <a:buFont typeface="System Font Regular"/>
              <a:buChar char="-"/>
            </a:pPr>
            <a:r>
              <a:rPr lang="en-US" sz="2400" dirty="0" err="1"/>
              <a:t>Địa</a:t>
            </a:r>
            <a:r>
              <a:rPr lang="en-US" sz="2400" dirty="0"/>
              <a:t> </a:t>
            </a:r>
            <a:r>
              <a:rPr lang="en-US" sz="2400" dirty="0" err="1"/>
              <a:t>chỉ</a:t>
            </a:r>
            <a:r>
              <a:rPr lang="en-US" sz="2400" dirty="0"/>
              <a:t>: </a:t>
            </a:r>
            <a:r>
              <a:rPr lang="en-US" sz="2400" dirty="0" err="1"/>
              <a:t>Vĩnh</a:t>
            </a:r>
            <a:r>
              <a:rPr lang="en-US" sz="2400" dirty="0"/>
              <a:t> Long		</a:t>
            </a:r>
          </a:p>
          <a:p>
            <a:pPr marL="495300" indent="393700">
              <a:lnSpc>
                <a:spcPct val="150000"/>
              </a:lnSpc>
              <a:spcBef>
                <a:spcPts val="0"/>
              </a:spcBef>
              <a:buFont typeface="System Font Regular"/>
              <a:buChar char="-"/>
            </a:pPr>
            <a:r>
              <a:rPr lang="en-US" sz="2400" dirty="0" err="1"/>
              <a:t>Nghề</a:t>
            </a:r>
            <a:r>
              <a:rPr lang="en-US" sz="2400" dirty="0"/>
              <a:t> </a:t>
            </a:r>
            <a:r>
              <a:rPr lang="en-US" sz="2400" dirty="0" err="1"/>
              <a:t>nghiệp</a:t>
            </a:r>
            <a:r>
              <a:rPr lang="en-US" sz="2400" dirty="0"/>
              <a:t>: </a:t>
            </a:r>
            <a:r>
              <a:rPr lang="en-US" sz="2400" dirty="0" err="1"/>
              <a:t>sinh</a:t>
            </a:r>
            <a:r>
              <a:rPr lang="en-US" sz="2400" dirty="0"/>
              <a:t> </a:t>
            </a:r>
            <a:r>
              <a:rPr lang="en-US" sz="2400" dirty="0" err="1"/>
              <a:t>viên</a:t>
            </a:r>
            <a:endParaRPr lang="en-US" sz="2400" dirty="0"/>
          </a:p>
          <a:p>
            <a:pPr marL="495300" indent="393700">
              <a:lnSpc>
                <a:spcPct val="150000"/>
              </a:lnSpc>
              <a:spcBef>
                <a:spcPts val="0"/>
              </a:spcBef>
              <a:buFont typeface="System Font Regular"/>
              <a:buChar char="-"/>
            </a:pPr>
            <a:r>
              <a:rPr lang="en-US" sz="2400" dirty="0" err="1"/>
              <a:t>Nhập</a:t>
            </a:r>
            <a:r>
              <a:rPr lang="en-US" sz="2400" dirty="0"/>
              <a:t> </a:t>
            </a:r>
            <a:r>
              <a:rPr lang="en-US" sz="2400" dirty="0" err="1"/>
              <a:t>viện</a:t>
            </a:r>
            <a:r>
              <a:rPr lang="en-US" sz="2400" dirty="0"/>
              <a:t> </a:t>
            </a:r>
            <a:r>
              <a:rPr lang="en-US" sz="2400" dirty="0" err="1"/>
              <a:t>vào</a:t>
            </a:r>
            <a:r>
              <a:rPr lang="en-US" sz="2400" dirty="0"/>
              <a:t> </a:t>
            </a:r>
            <a:r>
              <a:rPr lang="en-US" sz="2400" dirty="0" err="1"/>
              <a:t>ngày</a:t>
            </a:r>
            <a:r>
              <a:rPr lang="en-US" sz="2400" dirty="0"/>
              <a:t> </a:t>
            </a:r>
            <a:r>
              <a:rPr lang="en-US" sz="2400" dirty="0" err="1"/>
              <a:t>thứ</a:t>
            </a:r>
            <a:r>
              <a:rPr lang="en-US" sz="2400" dirty="0"/>
              <a:t> 3 </a:t>
            </a:r>
            <a:r>
              <a:rPr lang="en-US" sz="2400" dirty="0" err="1"/>
              <a:t>của</a:t>
            </a:r>
            <a:r>
              <a:rPr lang="en-US" sz="2400" dirty="0"/>
              <a:t> </a:t>
            </a:r>
            <a:r>
              <a:rPr lang="en-US" sz="2400" dirty="0" err="1"/>
              <a:t>bệnh</a:t>
            </a:r>
            <a:endParaRPr lang="en-US" sz="2400" dirty="0"/>
          </a:p>
          <a:p>
            <a:pPr marL="495300" indent="393700">
              <a:lnSpc>
                <a:spcPct val="150000"/>
              </a:lnSpc>
              <a:spcBef>
                <a:spcPts val="0"/>
              </a:spcBef>
              <a:buFont typeface="System Font Regular"/>
              <a:buChar char="-"/>
            </a:pPr>
            <a:r>
              <a:rPr lang="en-US" sz="2400" dirty="0" err="1"/>
              <a:t>Lý</a:t>
            </a:r>
            <a:r>
              <a:rPr lang="en-US" sz="2400" dirty="0"/>
              <a:t> do </a:t>
            </a:r>
            <a:r>
              <a:rPr lang="en-US" sz="2400" dirty="0" err="1"/>
              <a:t>vào</a:t>
            </a:r>
            <a:r>
              <a:rPr lang="en-US" sz="2400" dirty="0"/>
              <a:t> </a:t>
            </a:r>
            <a:r>
              <a:rPr lang="en-US" sz="2400" dirty="0" err="1"/>
              <a:t>viện</a:t>
            </a:r>
            <a:r>
              <a:rPr lang="en-US" sz="2400" dirty="0"/>
              <a:t>: </a:t>
            </a:r>
            <a:r>
              <a:rPr lang="en-US" sz="2400" dirty="0" err="1"/>
              <a:t>Nhiều</a:t>
            </a:r>
            <a:r>
              <a:rPr lang="en-US" sz="2400" dirty="0"/>
              <a:t> </a:t>
            </a:r>
            <a:r>
              <a:rPr lang="en-US" sz="2400" dirty="0" err="1"/>
              <a:t>vết</a:t>
            </a:r>
            <a:r>
              <a:rPr lang="en-US" sz="2400" dirty="0"/>
              <a:t> </a:t>
            </a:r>
            <a:r>
              <a:rPr lang="en-US" sz="2400" dirty="0" err="1"/>
              <a:t>bầm</a:t>
            </a:r>
            <a:r>
              <a:rPr lang="en-US" sz="2400" dirty="0"/>
              <a:t> ở da </a:t>
            </a:r>
            <a:r>
              <a:rPr lang="en-US" sz="2400" dirty="0" err="1"/>
              <a:t>và</a:t>
            </a:r>
            <a:r>
              <a:rPr lang="en-US" sz="2400" dirty="0"/>
              <a:t> </a:t>
            </a:r>
            <a:r>
              <a:rPr lang="en-US" sz="2400" dirty="0" err="1"/>
              <a:t>chảy</a:t>
            </a:r>
            <a:r>
              <a:rPr lang="en-US" sz="2400" dirty="0"/>
              <a:t> </a:t>
            </a:r>
            <a:r>
              <a:rPr lang="en-US" sz="2400" dirty="0" err="1"/>
              <a:t>máu</a:t>
            </a:r>
            <a:r>
              <a:rPr lang="en-US" sz="2400" dirty="0"/>
              <a:t> </a:t>
            </a:r>
            <a:r>
              <a:rPr lang="en-US" sz="2400" dirty="0" err="1"/>
              <a:t>răng</a:t>
            </a:r>
            <a:r>
              <a:rPr lang="en-US" sz="2400" dirty="0"/>
              <a:t> </a:t>
            </a:r>
            <a:r>
              <a:rPr lang="en-US" sz="2400" dirty="0" err="1"/>
              <a:t>không</a:t>
            </a:r>
            <a:r>
              <a:rPr lang="en-US" sz="2400" dirty="0"/>
              <a:t> </a:t>
            </a:r>
            <a:r>
              <a:rPr lang="en-US" sz="2400" dirty="0" err="1"/>
              <a:t>cầm</a:t>
            </a:r>
            <a:r>
              <a:rPr lang="en-US" sz="2400" dirty="0"/>
              <a:t> </a:t>
            </a:r>
          </a:p>
          <a:p>
            <a:pPr marL="14288" indent="0">
              <a:lnSpc>
                <a:spcPct val="150000"/>
              </a:lnSpc>
              <a:spcBef>
                <a:spcPts val="0"/>
              </a:spcBef>
              <a:buNone/>
            </a:pPr>
            <a:endParaRPr lang="en-US" dirty="0"/>
          </a:p>
        </p:txBody>
      </p:sp>
    </p:spTree>
    <p:extLst>
      <p:ext uri="{BB962C8B-B14F-4D97-AF65-F5344CB8AC3E}">
        <p14:creationId xmlns:p14="http://schemas.microsoft.com/office/powerpoint/2010/main" val="33133110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59F64-A3F4-B64F-AE1F-DEF7264D7E4E}"/>
              </a:ext>
            </a:extLst>
          </p:cNvPr>
          <p:cNvSpPr>
            <a:spLocks noGrp="1"/>
          </p:cNvSpPr>
          <p:nvPr>
            <p:ph type="title"/>
          </p:nvPr>
        </p:nvSpPr>
        <p:spPr/>
        <p:txBody>
          <a:bodyPr/>
          <a:lstStyle/>
          <a:p>
            <a:pPr marL="571500" indent="-571500">
              <a:buFont typeface="Wingdings" pitchFamily="2" charset="2"/>
              <a:buChar char="Ø"/>
            </a:pPr>
            <a:r>
              <a:rPr lang="en-US" b="1">
                <a:solidFill>
                  <a:srgbClr val="FF0000"/>
                </a:solidFill>
              </a:rPr>
              <a:t>CA LÂM SÀNG</a:t>
            </a:r>
          </a:p>
        </p:txBody>
      </p:sp>
      <p:sp>
        <p:nvSpPr>
          <p:cNvPr id="3" name="Content Placeholder 2">
            <a:extLst>
              <a:ext uri="{FF2B5EF4-FFF2-40B4-BE49-F238E27FC236}">
                <a16:creationId xmlns:a16="http://schemas.microsoft.com/office/drawing/2014/main" id="{9039AEC2-FD36-D046-B6D8-68804D93D921}"/>
              </a:ext>
            </a:extLst>
          </p:cNvPr>
          <p:cNvSpPr>
            <a:spLocks noGrp="1"/>
          </p:cNvSpPr>
          <p:nvPr>
            <p:ph idx="1"/>
          </p:nvPr>
        </p:nvSpPr>
        <p:spPr>
          <a:xfrm>
            <a:off x="838200" y="1187271"/>
            <a:ext cx="10515600" cy="5429190"/>
          </a:xfrm>
        </p:spPr>
        <p:txBody>
          <a:bodyPr/>
          <a:lstStyle/>
          <a:p>
            <a:pPr marL="514350" indent="-514350" algn="just">
              <a:lnSpc>
                <a:spcPct val="150000"/>
              </a:lnSpc>
              <a:spcBef>
                <a:spcPts val="0"/>
              </a:spcBef>
              <a:buFont typeface="+mj-lt"/>
              <a:buAutoNum type="arabicPeriod" startAt="16"/>
            </a:pPr>
            <a:r>
              <a:rPr lang="en-US" b="1">
                <a:solidFill>
                  <a:srgbClr val="0070C0"/>
                </a:solidFill>
              </a:rPr>
              <a:t>Cơ chế bệnh sinh xuất huyết giảm tiểu cầu miễn dịch</a:t>
            </a:r>
          </a:p>
          <a:p>
            <a:pPr marL="539750" indent="0" algn="just">
              <a:lnSpc>
                <a:spcPct val="150000"/>
              </a:lnSpc>
              <a:spcBef>
                <a:spcPts val="0"/>
              </a:spcBef>
              <a:buNone/>
            </a:pPr>
            <a:endParaRPr lang="en-US"/>
          </a:p>
        </p:txBody>
      </p:sp>
      <p:pic>
        <p:nvPicPr>
          <p:cNvPr id="5" name="Picture 4">
            <a:extLst>
              <a:ext uri="{FF2B5EF4-FFF2-40B4-BE49-F238E27FC236}">
                <a16:creationId xmlns:a16="http://schemas.microsoft.com/office/drawing/2014/main" id="{DF869385-A88E-3442-95A3-E56CF6F0A10C}"/>
              </a:ext>
            </a:extLst>
          </p:cNvPr>
          <p:cNvPicPr>
            <a:picLocks noChangeAspect="1"/>
          </p:cNvPicPr>
          <p:nvPr/>
        </p:nvPicPr>
        <p:blipFill>
          <a:blip r:embed="rId3"/>
          <a:stretch>
            <a:fillRect/>
          </a:stretch>
        </p:blipFill>
        <p:spPr>
          <a:xfrm>
            <a:off x="838200" y="1906301"/>
            <a:ext cx="10515600" cy="4828148"/>
          </a:xfrm>
          <a:prstGeom prst="rect">
            <a:avLst/>
          </a:prstGeom>
        </p:spPr>
      </p:pic>
    </p:spTree>
    <p:extLst>
      <p:ext uri="{BB962C8B-B14F-4D97-AF65-F5344CB8AC3E}">
        <p14:creationId xmlns:p14="http://schemas.microsoft.com/office/powerpoint/2010/main" val="28912296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59F64-A3F4-B64F-AE1F-DEF7264D7E4E}"/>
              </a:ext>
            </a:extLst>
          </p:cNvPr>
          <p:cNvSpPr>
            <a:spLocks noGrp="1"/>
          </p:cNvSpPr>
          <p:nvPr>
            <p:ph type="title"/>
          </p:nvPr>
        </p:nvSpPr>
        <p:spPr/>
        <p:txBody>
          <a:bodyPr/>
          <a:lstStyle/>
          <a:p>
            <a:pPr marL="571500" indent="-571500">
              <a:buFont typeface="Wingdings" pitchFamily="2" charset="2"/>
              <a:buChar char="Ø"/>
            </a:pPr>
            <a:r>
              <a:rPr lang="en-US" b="1">
                <a:solidFill>
                  <a:srgbClr val="FF0000"/>
                </a:solidFill>
              </a:rPr>
              <a:t>CA LÂM SÀNG</a:t>
            </a:r>
          </a:p>
        </p:txBody>
      </p:sp>
      <p:sp>
        <p:nvSpPr>
          <p:cNvPr id="3" name="Content Placeholder 2">
            <a:extLst>
              <a:ext uri="{FF2B5EF4-FFF2-40B4-BE49-F238E27FC236}">
                <a16:creationId xmlns:a16="http://schemas.microsoft.com/office/drawing/2014/main" id="{9039AEC2-FD36-D046-B6D8-68804D93D921}"/>
              </a:ext>
            </a:extLst>
          </p:cNvPr>
          <p:cNvSpPr>
            <a:spLocks noGrp="1"/>
          </p:cNvSpPr>
          <p:nvPr>
            <p:ph idx="1"/>
          </p:nvPr>
        </p:nvSpPr>
        <p:spPr/>
        <p:txBody>
          <a:bodyPr/>
          <a:lstStyle/>
          <a:p>
            <a:pPr marL="514350" indent="-514350" algn="just">
              <a:lnSpc>
                <a:spcPct val="150000"/>
              </a:lnSpc>
              <a:buFont typeface="+mj-lt"/>
              <a:buAutoNum type="arabicPeriod" startAt="17"/>
            </a:pPr>
            <a:r>
              <a:rPr lang="en-US" b="1">
                <a:solidFill>
                  <a:srgbClr val="FF0000"/>
                </a:solidFill>
              </a:rPr>
              <a:t>Trình bày các phương pháp điều trị xuất huyết giảm tiểu cầu miễn dịch</a:t>
            </a:r>
          </a:p>
          <a:p>
            <a:pPr marL="514350" indent="-514350" algn="just">
              <a:lnSpc>
                <a:spcPct val="150000"/>
              </a:lnSpc>
              <a:buFont typeface="+mj-lt"/>
              <a:buAutoNum type="arabicPeriod" startAt="17"/>
            </a:pPr>
            <a:endParaRPr lang="en-US" b="1">
              <a:solidFill>
                <a:srgbClr val="0070C0"/>
              </a:solidFill>
            </a:endParaRPr>
          </a:p>
          <a:p>
            <a:pPr marL="514350" indent="-514350" algn="just">
              <a:lnSpc>
                <a:spcPct val="150000"/>
              </a:lnSpc>
              <a:buFont typeface="+mj-lt"/>
              <a:buAutoNum type="arabicPeriod" startAt="17"/>
            </a:pPr>
            <a:endParaRPr lang="en-US" b="1">
              <a:solidFill>
                <a:srgbClr val="0070C0"/>
              </a:solidFill>
            </a:endParaRPr>
          </a:p>
        </p:txBody>
      </p:sp>
    </p:spTree>
    <p:extLst>
      <p:ext uri="{BB962C8B-B14F-4D97-AF65-F5344CB8AC3E}">
        <p14:creationId xmlns:p14="http://schemas.microsoft.com/office/powerpoint/2010/main" val="18680091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59F64-A3F4-B64F-AE1F-DEF7264D7E4E}"/>
              </a:ext>
            </a:extLst>
          </p:cNvPr>
          <p:cNvSpPr>
            <a:spLocks noGrp="1"/>
          </p:cNvSpPr>
          <p:nvPr>
            <p:ph type="title"/>
          </p:nvPr>
        </p:nvSpPr>
        <p:spPr/>
        <p:txBody>
          <a:bodyPr/>
          <a:lstStyle/>
          <a:p>
            <a:pPr marL="571500" indent="-571500">
              <a:buFont typeface="Wingdings" pitchFamily="2" charset="2"/>
              <a:buChar char="Ø"/>
            </a:pPr>
            <a:r>
              <a:rPr lang="en-US" b="1">
                <a:solidFill>
                  <a:srgbClr val="FF0000"/>
                </a:solidFill>
              </a:rPr>
              <a:t>CA LÂM SÀNG</a:t>
            </a:r>
          </a:p>
        </p:txBody>
      </p:sp>
      <p:sp>
        <p:nvSpPr>
          <p:cNvPr id="3" name="Content Placeholder 2">
            <a:extLst>
              <a:ext uri="{FF2B5EF4-FFF2-40B4-BE49-F238E27FC236}">
                <a16:creationId xmlns:a16="http://schemas.microsoft.com/office/drawing/2014/main" id="{9039AEC2-FD36-D046-B6D8-68804D93D921}"/>
              </a:ext>
            </a:extLst>
          </p:cNvPr>
          <p:cNvSpPr>
            <a:spLocks noGrp="1"/>
          </p:cNvSpPr>
          <p:nvPr>
            <p:ph idx="1"/>
          </p:nvPr>
        </p:nvSpPr>
        <p:spPr>
          <a:xfrm>
            <a:off x="838200" y="1187271"/>
            <a:ext cx="10515600" cy="5429190"/>
          </a:xfrm>
        </p:spPr>
        <p:txBody>
          <a:bodyPr/>
          <a:lstStyle/>
          <a:p>
            <a:pPr marL="514350" indent="-514350" algn="just">
              <a:lnSpc>
                <a:spcPct val="150000"/>
              </a:lnSpc>
              <a:spcBef>
                <a:spcPts val="0"/>
              </a:spcBef>
              <a:buFont typeface="+mj-lt"/>
              <a:buAutoNum type="arabicPeriod" startAt="17"/>
            </a:pPr>
            <a:r>
              <a:rPr lang="en-US" b="1">
                <a:solidFill>
                  <a:srgbClr val="0070C0"/>
                </a:solidFill>
              </a:rPr>
              <a:t>Các phương pháp điều trị XHGTCMD</a:t>
            </a:r>
          </a:p>
          <a:p>
            <a:pPr marL="539750" indent="0" algn="just">
              <a:lnSpc>
                <a:spcPct val="150000"/>
              </a:lnSpc>
              <a:spcBef>
                <a:spcPts val="0"/>
              </a:spcBef>
              <a:buNone/>
            </a:pPr>
            <a:endParaRPr lang="en-US"/>
          </a:p>
        </p:txBody>
      </p:sp>
      <p:pic>
        <p:nvPicPr>
          <p:cNvPr id="4" name="Picture 3">
            <a:extLst>
              <a:ext uri="{FF2B5EF4-FFF2-40B4-BE49-F238E27FC236}">
                <a16:creationId xmlns:a16="http://schemas.microsoft.com/office/drawing/2014/main" id="{29C0D4BF-BF99-704F-B819-6EAE1C47D857}"/>
              </a:ext>
            </a:extLst>
          </p:cNvPr>
          <p:cNvPicPr>
            <a:picLocks noChangeAspect="1"/>
          </p:cNvPicPr>
          <p:nvPr/>
        </p:nvPicPr>
        <p:blipFill>
          <a:blip r:embed="rId3"/>
          <a:stretch>
            <a:fillRect/>
          </a:stretch>
        </p:blipFill>
        <p:spPr>
          <a:xfrm>
            <a:off x="838200" y="1863305"/>
            <a:ext cx="10515600" cy="4994695"/>
          </a:xfrm>
          <a:prstGeom prst="rect">
            <a:avLst/>
          </a:prstGeom>
        </p:spPr>
      </p:pic>
    </p:spTree>
    <p:extLst>
      <p:ext uri="{BB962C8B-B14F-4D97-AF65-F5344CB8AC3E}">
        <p14:creationId xmlns:p14="http://schemas.microsoft.com/office/powerpoint/2010/main" val="703730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59F64-A3F4-B64F-AE1F-DEF7264D7E4E}"/>
              </a:ext>
            </a:extLst>
          </p:cNvPr>
          <p:cNvSpPr>
            <a:spLocks noGrp="1"/>
          </p:cNvSpPr>
          <p:nvPr>
            <p:ph type="title"/>
          </p:nvPr>
        </p:nvSpPr>
        <p:spPr/>
        <p:txBody>
          <a:bodyPr/>
          <a:lstStyle/>
          <a:p>
            <a:pPr marL="571500" indent="-571500">
              <a:buFont typeface="Wingdings" pitchFamily="2" charset="2"/>
              <a:buChar char="Ø"/>
            </a:pPr>
            <a:r>
              <a:rPr lang="en-US" b="1">
                <a:solidFill>
                  <a:srgbClr val="FF0000"/>
                </a:solidFill>
              </a:rPr>
              <a:t>CA LÂM SÀNG</a:t>
            </a:r>
          </a:p>
        </p:txBody>
      </p:sp>
      <p:sp>
        <p:nvSpPr>
          <p:cNvPr id="3" name="Content Placeholder 2">
            <a:extLst>
              <a:ext uri="{FF2B5EF4-FFF2-40B4-BE49-F238E27FC236}">
                <a16:creationId xmlns:a16="http://schemas.microsoft.com/office/drawing/2014/main" id="{9039AEC2-FD36-D046-B6D8-68804D93D921}"/>
              </a:ext>
            </a:extLst>
          </p:cNvPr>
          <p:cNvSpPr>
            <a:spLocks noGrp="1"/>
          </p:cNvSpPr>
          <p:nvPr>
            <p:ph idx="1"/>
          </p:nvPr>
        </p:nvSpPr>
        <p:spPr/>
        <p:txBody>
          <a:bodyPr/>
          <a:lstStyle/>
          <a:p>
            <a:pPr marL="514350" indent="-514350" algn="just">
              <a:lnSpc>
                <a:spcPct val="150000"/>
              </a:lnSpc>
              <a:buAutoNum type="arabicPeriod"/>
            </a:pPr>
            <a:r>
              <a:rPr lang="en-US" b="1" dirty="0">
                <a:solidFill>
                  <a:srgbClr val="FF0000"/>
                </a:solidFill>
              </a:rPr>
              <a:t>Liệt kê các nguyên nhân khiến BN đến khám/nhập viện?</a:t>
            </a:r>
          </a:p>
          <a:p>
            <a:pPr marL="0" indent="0" algn="just">
              <a:lnSpc>
                <a:spcPct val="150000"/>
              </a:lnSpc>
              <a:buNone/>
            </a:pPr>
            <a:endParaRPr lang="en-US" b="1" dirty="0">
              <a:solidFill>
                <a:srgbClr val="0070C0"/>
              </a:solidFill>
            </a:endParaRPr>
          </a:p>
        </p:txBody>
      </p:sp>
    </p:spTree>
    <p:extLst>
      <p:ext uri="{BB962C8B-B14F-4D97-AF65-F5344CB8AC3E}">
        <p14:creationId xmlns:p14="http://schemas.microsoft.com/office/powerpoint/2010/main" val="2868565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59F64-A3F4-B64F-AE1F-DEF7264D7E4E}"/>
              </a:ext>
            </a:extLst>
          </p:cNvPr>
          <p:cNvSpPr>
            <a:spLocks noGrp="1"/>
          </p:cNvSpPr>
          <p:nvPr>
            <p:ph type="title"/>
          </p:nvPr>
        </p:nvSpPr>
        <p:spPr/>
        <p:txBody>
          <a:bodyPr/>
          <a:lstStyle/>
          <a:p>
            <a:pPr marL="571500" indent="-571500">
              <a:buFont typeface="Wingdings" pitchFamily="2" charset="2"/>
              <a:buChar char="Ø"/>
            </a:pPr>
            <a:r>
              <a:rPr lang="en-US" b="1">
                <a:solidFill>
                  <a:srgbClr val="FF0000"/>
                </a:solidFill>
              </a:rPr>
              <a:t>CA LÂM SÀNG</a:t>
            </a:r>
          </a:p>
        </p:txBody>
      </p:sp>
      <p:sp>
        <p:nvSpPr>
          <p:cNvPr id="3" name="Content Placeholder 2">
            <a:extLst>
              <a:ext uri="{FF2B5EF4-FFF2-40B4-BE49-F238E27FC236}">
                <a16:creationId xmlns:a16="http://schemas.microsoft.com/office/drawing/2014/main" id="{9039AEC2-FD36-D046-B6D8-68804D93D921}"/>
              </a:ext>
            </a:extLst>
          </p:cNvPr>
          <p:cNvSpPr>
            <a:spLocks noGrp="1"/>
          </p:cNvSpPr>
          <p:nvPr>
            <p:ph idx="1"/>
          </p:nvPr>
        </p:nvSpPr>
        <p:spPr/>
        <p:txBody>
          <a:bodyPr>
            <a:normAutofit/>
          </a:bodyPr>
          <a:lstStyle/>
          <a:p>
            <a:pPr marL="514350" indent="-514350" algn="just">
              <a:lnSpc>
                <a:spcPct val="150000"/>
              </a:lnSpc>
              <a:spcBef>
                <a:spcPts val="0"/>
              </a:spcBef>
              <a:buAutoNum type="arabicPeriod"/>
            </a:pPr>
            <a:r>
              <a:rPr lang="en-US" b="1" dirty="0" err="1">
                <a:solidFill>
                  <a:srgbClr val="0070C0"/>
                </a:solidFill>
              </a:rPr>
              <a:t>Lý</a:t>
            </a:r>
            <a:r>
              <a:rPr lang="en-US" b="1" dirty="0">
                <a:solidFill>
                  <a:srgbClr val="0070C0"/>
                </a:solidFill>
              </a:rPr>
              <a:t> do </a:t>
            </a:r>
            <a:r>
              <a:rPr lang="en-US" b="1" dirty="0" err="1">
                <a:solidFill>
                  <a:srgbClr val="0070C0"/>
                </a:solidFill>
              </a:rPr>
              <a:t>đến</a:t>
            </a:r>
            <a:r>
              <a:rPr lang="en-US" b="1" dirty="0">
                <a:solidFill>
                  <a:srgbClr val="0070C0"/>
                </a:solidFill>
              </a:rPr>
              <a:t> </a:t>
            </a:r>
            <a:r>
              <a:rPr lang="en-US" b="1" dirty="0" err="1">
                <a:solidFill>
                  <a:srgbClr val="0070C0"/>
                </a:solidFill>
              </a:rPr>
              <a:t>khám</a:t>
            </a:r>
            <a:r>
              <a:rPr lang="en-US" b="1" dirty="0">
                <a:solidFill>
                  <a:srgbClr val="0070C0"/>
                </a:solidFill>
              </a:rPr>
              <a:t> </a:t>
            </a:r>
            <a:r>
              <a:rPr lang="en-US" b="1" dirty="0" err="1">
                <a:solidFill>
                  <a:srgbClr val="0070C0"/>
                </a:solidFill>
              </a:rPr>
              <a:t>và</a:t>
            </a:r>
            <a:r>
              <a:rPr lang="en-US" b="1" dirty="0">
                <a:solidFill>
                  <a:srgbClr val="0070C0"/>
                </a:solidFill>
              </a:rPr>
              <a:t> </a:t>
            </a:r>
            <a:r>
              <a:rPr lang="en-US" b="1" dirty="0" err="1">
                <a:solidFill>
                  <a:srgbClr val="0070C0"/>
                </a:solidFill>
              </a:rPr>
              <a:t>nhập</a:t>
            </a:r>
            <a:r>
              <a:rPr lang="en-US" b="1" dirty="0">
                <a:solidFill>
                  <a:srgbClr val="0070C0"/>
                </a:solidFill>
              </a:rPr>
              <a:t> </a:t>
            </a:r>
            <a:r>
              <a:rPr lang="en-US" b="1" dirty="0" err="1">
                <a:solidFill>
                  <a:srgbClr val="0070C0"/>
                </a:solidFill>
              </a:rPr>
              <a:t>viện</a:t>
            </a:r>
            <a:r>
              <a:rPr lang="en-US" b="1" dirty="0">
                <a:solidFill>
                  <a:srgbClr val="0070C0"/>
                </a:solidFill>
              </a:rPr>
              <a:t> </a:t>
            </a:r>
            <a:r>
              <a:rPr lang="en-US" b="1" dirty="0" err="1">
                <a:solidFill>
                  <a:srgbClr val="0070C0"/>
                </a:solidFill>
              </a:rPr>
              <a:t>của</a:t>
            </a:r>
            <a:r>
              <a:rPr lang="en-US" b="1" dirty="0">
                <a:solidFill>
                  <a:srgbClr val="0070C0"/>
                </a:solidFill>
              </a:rPr>
              <a:t> </a:t>
            </a:r>
            <a:r>
              <a:rPr lang="en-US" b="1" dirty="0" err="1">
                <a:solidFill>
                  <a:srgbClr val="0070C0"/>
                </a:solidFill>
              </a:rPr>
              <a:t>bệnh</a:t>
            </a:r>
            <a:r>
              <a:rPr lang="en-US" b="1" dirty="0">
                <a:solidFill>
                  <a:srgbClr val="0070C0"/>
                </a:solidFill>
              </a:rPr>
              <a:t> </a:t>
            </a:r>
            <a:r>
              <a:rPr lang="en-US" b="1" dirty="0" err="1">
                <a:solidFill>
                  <a:srgbClr val="0070C0"/>
                </a:solidFill>
              </a:rPr>
              <a:t>nhân</a:t>
            </a:r>
            <a:r>
              <a:rPr lang="en-US" b="1" dirty="0">
                <a:solidFill>
                  <a:srgbClr val="0070C0"/>
                </a:solidFill>
              </a:rPr>
              <a:t>:</a:t>
            </a:r>
          </a:p>
          <a:p>
            <a:pPr marL="889000" indent="-349250" algn="just">
              <a:lnSpc>
                <a:spcPct val="150000"/>
              </a:lnSpc>
              <a:spcBef>
                <a:spcPts val="0"/>
              </a:spcBef>
              <a:buFont typeface="System Font Regular"/>
              <a:buChar char="-"/>
            </a:pPr>
            <a:r>
              <a:rPr lang="en-US" dirty="0"/>
              <a:t>Nhiều </a:t>
            </a:r>
            <a:r>
              <a:rPr lang="en-US" dirty="0" err="1"/>
              <a:t>vết</a:t>
            </a:r>
            <a:r>
              <a:rPr lang="en-US" dirty="0"/>
              <a:t> </a:t>
            </a:r>
            <a:r>
              <a:rPr lang="en-US" dirty="0" err="1"/>
              <a:t>bầm</a:t>
            </a:r>
            <a:r>
              <a:rPr lang="en-US" dirty="0"/>
              <a:t> ở da</a:t>
            </a:r>
            <a:r>
              <a:rPr lang="en-US" dirty="0">
                <a:solidFill>
                  <a:srgbClr val="FF0000"/>
                </a:solidFill>
                <a:sym typeface="Wingdings" pitchFamily="2" charset="2"/>
              </a:rPr>
              <a:t> </a:t>
            </a:r>
            <a:endParaRPr lang="en-US" dirty="0">
              <a:solidFill>
                <a:srgbClr val="FF0000"/>
              </a:solidFill>
            </a:endParaRPr>
          </a:p>
          <a:p>
            <a:pPr marL="889000" indent="-349250" algn="just">
              <a:lnSpc>
                <a:spcPct val="150000"/>
              </a:lnSpc>
              <a:spcBef>
                <a:spcPts val="0"/>
              </a:spcBef>
              <a:buFont typeface="System Font Regular"/>
              <a:buChar char="-"/>
            </a:pPr>
            <a:r>
              <a:rPr lang="en-US" dirty="0" err="1"/>
              <a:t>Chảy</a:t>
            </a:r>
            <a:r>
              <a:rPr lang="en-US" dirty="0"/>
              <a:t> </a:t>
            </a:r>
            <a:r>
              <a:rPr lang="en-US" dirty="0" err="1"/>
              <a:t>máu</a:t>
            </a:r>
            <a:r>
              <a:rPr lang="en-US" dirty="0"/>
              <a:t> </a:t>
            </a:r>
            <a:r>
              <a:rPr lang="en-US" dirty="0" err="1"/>
              <a:t>răng</a:t>
            </a:r>
            <a:r>
              <a:rPr lang="en-US" dirty="0"/>
              <a:t> </a:t>
            </a:r>
            <a:r>
              <a:rPr lang="en-US" dirty="0" err="1"/>
              <a:t>không</a:t>
            </a:r>
            <a:r>
              <a:rPr lang="en-US" dirty="0"/>
              <a:t> </a:t>
            </a:r>
            <a:r>
              <a:rPr lang="en-US" dirty="0" err="1"/>
              <a:t>cầm</a:t>
            </a:r>
            <a:r>
              <a:rPr lang="en-US" dirty="0">
                <a:solidFill>
                  <a:srgbClr val="FF0000"/>
                </a:solidFill>
                <a:sym typeface="Wingdings" pitchFamily="2" charset="2"/>
              </a:rPr>
              <a:t> </a:t>
            </a:r>
          </a:p>
          <a:p>
            <a:pPr marL="539750" indent="0" algn="just">
              <a:lnSpc>
                <a:spcPct val="150000"/>
              </a:lnSpc>
              <a:spcBef>
                <a:spcPts val="0"/>
              </a:spcBef>
              <a:buNone/>
            </a:pPr>
            <a:endParaRPr lang="en-US" dirty="0">
              <a:solidFill>
                <a:srgbClr val="FF0000"/>
              </a:solidFill>
            </a:endParaRPr>
          </a:p>
          <a:p>
            <a:pPr marL="889000" indent="-349250" algn="just">
              <a:lnSpc>
                <a:spcPct val="150000"/>
              </a:lnSpc>
              <a:spcBef>
                <a:spcPts val="0"/>
              </a:spcBef>
              <a:buFont typeface="System Font Regular"/>
              <a:buChar char="-"/>
            </a:pPr>
            <a:endParaRPr lang="en-US" dirty="0"/>
          </a:p>
        </p:txBody>
      </p:sp>
    </p:spTree>
    <p:extLst>
      <p:ext uri="{BB962C8B-B14F-4D97-AF65-F5344CB8AC3E}">
        <p14:creationId xmlns:p14="http://schemas.microsoft.com/office/powerpoint/2010/main" val="3158114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dirty="0"/>
          </a:p>
        </p:txBody>
      </p:sp>
      <p:sp>
        <p:nvSpPr>
          <p:cNvPr id="3" name="Content Placeholder 2"/>
          <p:cNvSpPr>
            <a:spLocks noGrp="1"/>
          </p:cNvSpPr>
          <p:nvPr>
            <p:ph idx="1"/>
          </p:nvPr>
        </p:nvSpPr>
        <p:spPr/>
        <p:txBody>
          <a:bodyPr/>
          <a:lstStyle/>
          <a:p>
            <a:endParaRPr lang="vi-VN"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65125"/>
            <a:ext cx="4999892" cy="3222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298012"/>
            <a:ext cx="4999892" cy="2878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8678" y="365124"/>
            <a:ext cx="5515708" cy="3039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8092" y="3404382"/>
            <a:ext cx="5515708" cy="2744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7280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59F64-A3F4-B64F-AE1F-DEF7264D7E4E}"/>
              </a:ext>
            </a:extLst>
          </p:cNvPr>
          <p:cNvSpPr>
            <a:spLocks noGrp="1"/>
          </p:cNvSpPr>
          <p:nvPr>
            <p:ph type="title"/>
          </p:nvPr>
        </p:nvSpPr>
        <p:spPr/>
        <p:txBody>
          <a:bodyPr/>
          <a:lstStyle/>
          <a:p>
            <a:pPr marL="571500" indent="-571500">
              <a:buFont typeface="Wingdings" pitchFamily="2" charset="2"/>
              <a:buChar char="Ø"/>
            </a:pPr>
            <a:r>
              <a:rPr lang="en-US" b="1">
                <a:solidFill>
                  <a:srgbClr val="FF0000"/>
                </a:solidFill>
              </a:rPr>
              <a:t>CA LÂM SÀNG</a:t>
            </a:r>
          </a:p>
        </p:txBody>
      </p:sp>
      <p:sp>
        <p:nvSpPr>
          <p:cNvPr id="3" name="Content Placeholder 2">
            <a:extLst>
              <a:ext uri="{FF2B5EF4-FFF2-40B4-BE49-F238E27FC236}">
                <a16:creationId xmlns:a16="http://schemas.microsoft.com/office/drawing/2014/main" id="{9039AEC2-FD36-D046-B6D8-68804D93D921}"/>
              </a:ext>
            </a:extLst>
          </p:cNvPr>
          <p:cNvSpPr>
            <a:spLocks noGrp="1"/>
          </p:cNvSpPr>
          <p:nvPr>
            <p:ph idx="1"/>
          </p:nvPr>
        </p:nvSpPr>
        <p:spPr/>
        <p:txBody>
          <a:bodyPr>
            <a:normAutofit/>
          </a:bodyPr>
          <a:lstStyle/>
          <a:p>
            <a:pPr marL="514350" indent="-514350" algn="just">
              <a:lnSpc>
                <a:spcPct val="150000"/>
              </a:lnSpc>
              <a:spcBef>
                <a:spcPts val="0"/>
              </a:spcBef>
              <a:buFont typeface="+mj-lt"/>
              <a:buAutoNum type="arabicPeriod" startAt="2"/>
            </a:pPr>
            <a:r>
              <a:rPr lang="en-US" b="1" dirty="0">
                <a:solidFill>
                  <a:srgbClr val="FF0000"/>
                </a:solidFill>
              </a:rPr>
              <a:t>Trường hợp này có thể nghĩ đến các nguyên nhân nào có thể gây ra các biểu hiện trên?</a:t>
            </a:r>
          </a:p>
          <a:p>
            <a:pPr marL="539750" indent="0" algn="just">
              <a:lnSpc>
                <a:spcPct val="150000"/>
              </a:lnSpc>
              <a:spcBef>
                <a:spcPts val="0"/>
              </a:spcBef>
              <a:buNone/>
            </a:pPr>
            <a:endParaRPr lang="en-US" dirty="0">
              <a:solidFill>
                <a:srgbClr val="FF0000"/>
              </a:solidFill>
            </a:endParaRPr>
          </a:p>
          <a:p>
            <a:pPr marL="889000" indent="-349250" algn="just">
              <a:lnSpc>
                <a:spcPct val="150000"/>
              </a:lnSpc>
              <a:spcBef>
                <a:spcPts val="0"/>
              </a:spcBef>
              <a:buFont typeface="System Font Regular"/>
              <a:buChar char="-"/>
            </a:pPr>
            <a:endParaRPr lang="en-US" dirty="0"/>
          </a:p>
        </p:txBody>
      </p:sp>
    </p:spTree>
    <p:extLst>
      <p:ext uri="{BB962C8B-B14F-4D97-AF65-F5344CB8AC3E}">
        <p14:creationId xmlns:p14="http://schemas.microsoft.com/office/powerpoint/2010/main" val="41529157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1349</TotalTime>
  <Words>2710</Words>
  <Application>Microsoft Office PowerPoint</Application>
  <PresentationFormat>Widescreen</PresentationFormat>
  <Paragraphs>353</Paragraphs>
  <Slides>52</Slides>
  <Notes>52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Arial</vt:lpstr>
      <vt:lpstr>Calibri</vt:lpstr>
      <vt:lpstr>Calibri Light</vt:lpstr>
      <vt:lpstr>System Font Regular</vt:lpstr>
      <vt:lpstr>Tahoma</vt:lpstr>
      <vt:lpstr>Wingdings</vt:lpstr>
      <vt:lpstr>Office Theme</vt:lpstr>
      <vt:lpstr>Ca lâm sàng Xuất huyết giảm tiểu cầu miễn dịch </vt:lpstr>
      <vt:lpstr>Lý do học </vt:lpstr>
      <vt:lpstr>MỤC TIÊU HỌC TẬP</vt:lpstr>
      <vt:lpstr>HƯỚNG DẪN CHUẨN BỊ</vt:lpstr>
      <vt:lpstr>CA LÂM SÀNG</vt:lpstr>
      <vt:lpstr>CA LÂM SÀNG</vt:lpstr>
      <vt:lpstr>CA LÂM SÀNG</vt:lpstr>
      <vt:lpstr>PowerPoint Presentation</vt:lpstr>
      <vt:lpstr>CA LÂM SÀNG</vt:lpstr>
      <vt:lpstr>CA LÂM SÀNG</vt:lpstr>
      <vt:lpstr>CA LÂM SÀNG</vt:lpstr>
      <vt:lpstr>CA LÂM SÀNG</vt:lpstr>
      <vt:lpstr>CA LÂM SÀNG</vt:lpstr>
      <vt:lpstr>CA LÂM SÀNG</vt:lpstr>
      <vt:lpstr>CA LÂM SÀNG</vt:lpstr>
      <vt:lpstr>CA LÂM SÀNG</vt:lpstr>
      <vt:lpstr>CA LÂM SÀNG</vt:lpstr>
      <vt:lpstr>CA LÂM SÀNG</vt:lpstr>
      <vt:lpstr>CA LÂM SÀNG</vt:lpstr>
      <vt:lpstr>CA LÂM SÀNG</vt:lpstr>
      <vt:lpstr>CA LÂM SÀNG</vt:lpstr>
      <vt:lpstr>CA LÂM SÀNG</vt:lpstr>
      <vt:lpstr>CA LÂM SÀNG</vt:lpstr>
      <vt:lpstr>CA LÂM SÀNG</vt:lpstr>
      <vt:lpstr>CA LÂM SÀNG</vt:lpstr>
      <vt:lpstr>CA LÂM SÀNG</vt:lpstr>
      <vt:lpstr>CA LÂM SÀNG</vt:lpstr>
      <vt:lpstr>CA LÂM SÀNG</vt:lpstr>
      <vt:lpstr>CA LÂM SÀNG</vt:lpstr>
      <vt:lpstr>CA LÂM SÀNG</vt:lpstr>
      <vt:lpstr>CA LÂM SÀNG</vt:lpstr>
      <vt:lpstr>CA LÂM SÀNG</vt:lpstr>
      <vt:lpstr>CA LÂM SÀNG</vt:lpstr>
      <vt:lpstr>CA LÂM SÀNG</vt:lpstr>
      <vt:lpstr>CA LÂM SÀNG</vt:lpstr>
      <vt:lpstr>CA LÂM SÀNG</vt:lpstr>
      <vt:lpstr>CA LÂM SÀNG</vt:lpstr>
      <vt:lpstr>CA LÂM SÀNG</vt:lpstr>
      <vt:lpstr>CA LÂM SÀNG</vt:lpstr>
      <vt:lpstr>CA LÂM SÀNG</vt:lpstr>
      <vt:lpstr>CA LÂM SÀNG</vt:lpstr>
      <vt:lpstr>CA LÂM SÀNG</vt:lpstr>
      <vt:lpstr>CA LÂM SÀNG</vt:lpstr>
      <vt:lpstr>Giảm tiểu cầu </vt:lpstr>
      <vt:lpstr>Tiếp cận bệnh nhân giảm tiểu cầu theo nguyên nhân </vt:lpstr>
      <vt:lpstr>Tiếp cận bệnh nhân giảm tiểu cầu theo nguyên nhân </vt:lpstr>
      <vt:lpstr>Xét nghiệm tủy xương</vt:lpstr>
      <vt:lpstr>Giá trị của số lượng tiểu cầu trong lâm sàng</vt:lpstr>
      <vt:lpstr>CA LÂM SÀNG</vt:lpstr>
      <vt:lpstr>CA LÂM SÀNG</vt:lpstr>
      <vt:lpstr>CA LÂM SÀNG</vt:lpstr>
      <vt:lpstr>CA LÂM SÀNG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 LÂM SÀNG Y4  XUẤT HUYẾT GIẢM TIỂU CẦU MIỄN DỊCH</dc:title>
  <dc:creator>Nguyen Quoc Thanh</dc:creator>
  <cp:lastModifiedBy>Thien Nguyen - Y17</cp:lastModifiedBy>
  <cp:revision>68</cp:revision>
  <dcterms:created xsi:type="dcterms:W3CDTF">2019-05-26T04:48:31Z</dcterms:created>
  <dcterms:modified xsi:type="dcterms:W3CDTF">2021-06-01T08:48:50Z</dcterms:modified>
</cp:coreProperties>
</file>